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 id="2147483657" r:id="rId2"/>
    <p:sldMasterId id="2147483659" r:id="rId3"/>
  </p:sldMasterIdLst>
  <p:notesMasterIdLst>
    <p:notesMasterId r:id="rId26"/>
  </p:notesMasterIdLst>
  <p:handoutMasterIdLst>
    <p:handoutMasterId r:id="rId27"/>
  </p:handoutMasterIdLst>
  <p:sldIdLst>
    <p:sldId id="346" r:id="rId4"/>
    <p:sldId id="369" r:id="rId5"/>
    <p:sldId id="363" r:id="rId6"/>
    <p:sldId id="370" r:id="rId7"/>
    <p:sldId id="352" r:id="rId8"/>
    <p:sldId id="364" r:id="rId9"/>
    <p:sldId id="365" r:id="rId10"/>
    <p:sldId id="353" r:id="rId11"/>
    <p:sldId id="354" r:id="rId12"/>
    <p:sldId id="361" r:id="rId13"/>
    <p:sldId id="359" r:id="rId14"/>
    <p:sldId id="360" r:id="rId15"/>
    <p:sldId id="366" r:id="rId16"/>
    <p:sldId id="357" r:id="rId17"/>
    <p:sldId id="371" r:id="rId18"/>
    <p:sldId id="373" r:id="rId19"/>
    <p:sldId id="372" r:id="rId20"/>
    <p:sldId id="374" r:id="rId21"/>
    <p:sldId id="362" r:id="rId22"/>
    <p:sldId id="367" r:id="rId23"/>
    <p:sldId id="368" r:id="rId24"/>
    <p:sldId id="300" r:id="rId25"/>
  </p:sldIdLst>
  <p:sldSz cx="9144000" cy="5143500" type="screen16x9"/>
  <p:notesSz cx="6797675" cy="9926638"/>
  <p:defaultTextStyle>
    <a:defPPr>
      <a:defRPr lang="en-A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CFEAC"/>
    <a:srgbClr val="66CCFF"/>
    <a:srgbClr val="EFFF9C"/>
    <a:srgbClr val="A33F1F"/>
    <a:srgbClr val="4D4D4D"/>
    <a:srgbClr val="006983"/>
    <a:srgbClr val="267485"/>
    <a:srgbClr val="4D4D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967" autoAdjust="0"/>
    <p:restoredTop sz="86373" autoAdjust="0"/>
  </p:normalViewPr>
  <p:slideViewPr>
    <p:cSldViewPr>
      <p:cViewPr>
        <p:scale>
          <a:sx n="104" d="100"/>
          <a:sy n="104" d="100"/>
        </p:scale>
        <p:origin x="-480" y="-570"/>
      </p:cViewPr>
      <p:guideLst>
        <p:guide orient="horz" pos="1620"/>
        <p:guide pos="2880"/>
      </p:guideLst>
    </p:cSldViewPr>
  </p:slideViewPr>
  <p:outlineViewPr>
    <p:cViewPr>
      <p:scale>
        <a:sx n="33" d="100"/>
        <a:sy n="33" d="100"/>
      </p:scale>
      <p:origin x="0" y="11851"/>
    </p:cViewPr>
  </p:outlineViewPr>
  <p:notesTextViewPr>
    <p:cViewPr>
      <p:scale>
        <a:sx n="100" d="100"/>
        <a:sy n="100" d="100"/>
      </p:scale>
      <p:origin x="0" y="0"/>
    </p:cViewPr>
  </p:notesTextViewPr>
  <p:sorterViewPr>
    <p:cViewPr>
      <p:scale>
        <a:sx n="100" d="100"/>
        <a:sy n="100" d="100"/>
      </p:scale>
      <p:origin x="0" y="1027"/>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90832725-D466-4D14-9370-741972B59717}" type="datetimeFigureOut">
              <a:rPr lang="en-AU" smtClean="0"/>
              <a:t>14/02/2017</a:t>
            </a:fld>
            <a:endParaRPr lang="en-AU"/>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5288D28B-2BA9-4273-9EDE-D9DF2A30EDF4}" type="slidenum">
              <a:rPr lang="en-AU" smtClean="0"/>
              <a:t>‹#›</a:t>
            </a:fld>
            <a:endParaRPr lang="en-AU"/>
          </a:p>
        </p:txBody>
      </p:sp>
    </p:spTree>
    <p:extLst>
      <p:ext uri="{BB962C8B-B14F-4D97-AF65-F5344CB8AC3E}">
        <p14:creationId xmlns:p14="http://schemas.microsoft.com/office/powerpoint/2010/main" val="4189249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AU"/>
          </a:p>
        </p:txBody>
      </p:sp>
      <p:sp>
        <p:nvSpPr>
          <p:cNvPr id="614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AU"/>
          </a:p>
        </p:txBody>
      </p:sp>
      <p:sp>
        <p:nvSpPr>
          <p:cNvPr id="6148" name="Rectangle 4"/>
          <p:cNvSpPr>
            <a:spLocks noGrp="1" noRot="1" noChangeAspect="1" noChangeArrowheads="1" noTextEdit="1"/>
          </p:cNvSpPr>
          <p:nvPr>
            <p:ph type="sldImg" idx="2"/>
          </p:nvPr>
        </p:nvSpPr>
        <p:spPr bwMode="auto">
          <a:xfrm>
            <a:off x="-431800" y="744538"/>
            <a:ext cx="5289550" cy="297656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401638" y="4025900"/>
            <a:ext cx="5994400" cy="515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615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AU"/>
          </a:p>
        </p:txBody>
      </p:sp>
      <p:sp>
        <p:nvSpPr>
          <p:cNvPr id="615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7884230-34D9-4471-9399-5E5375172E0F}" type="slidenum">
              <a:rPr lang="en-AU"/>
              <a:pPr/>
              <a:t>‹#›</a:t>
            </a:fld>
            <a:endParaRPr lang="en-AU"/>
          </a:p>
        </p:txBody>
      </p:sp>
    </p:spTree>
    <p:extLst>
      <p:ext uri="{BB962C8B-B14F-4D97-AF65-F5344CB8AC3E}">
        <p14:creationId xmlns:p14="http://schemas.microsoft.com/office/powerpoint/2010/main" val="6283902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4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r>
              <a:rPr lang="en-AU"/>
              <a:t>Phone:</a:t>
            </a:r>
            <a:r>
              <a:rPr lang="en-AU" b="0"/>
              <a:t> +61 2 6249 9111</a:t>
            </a:r>
          </a:p>
          <a:p>
            <a:r>
              <a:rPr lang="en-AU"/>
              <a:t>Web:</a:t>
            </a:r>
            <a:r>
              <a:rPr lang="en-AU" b="0"/>
              <a:t> www.ga.gov.au</a:t>
            </a:r>
          </a:p>
          <a:p>
            <a:r>
              <a:rPr lang="en-AU"/>
              <a:t>Email:</a:t>
            </a:r>
            <a:r>
              <a:rPr lang="en-AU" b="0"/>
              <a:t> feedback@ga.gov.au</a:t>
            </a:r>
          </a:p>
          <a:p>
            <a:r>
              <a:rPr lang="en-AU"/>
              <a:t>Address:</a:t>
            </a:r>
            <a:r>
              <a:rPr lang="en-AU" b="0"/>
              <a:t> Cnr Jerrabomberra Avenue and Hindmarsh Drive, Symonston ACT 2609</a:t>
            </a:r>
          </a:p>
          <a:p>
            <a:r>
              <a:rPr lang="en-AU"/>
              <a:t>Postal Address:</a:t>
            </a:r>
            <a:r>
              <a:rPr lang="en-AU" b="0"/>
              <a:t> GPO Box 378, Canberra ACT 2601</a:t>
            </a:r>
          </a:p>
        </p:txBody>
      </p:sp>
    </p:spTree>
    <p:extLst>
      <p:ext uri="{BB962C8B-B14F-4D97-AF65-F5344CB8AC3E}">
        <p14:creationId xmlns:p14="http://schemas.microsoft.com/office/powerpoint/2010/main" val="7079403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386050" name="Rectangle 2"/>
          <p:cNvSpPr>
            <a:spLocks noGrp="1" noChangeArrowheads="1"/>
          </p:cNvSpPr>
          <p:nvPr>
            <p:ph type="ctrTitle"/>
          </p:nvPr>
        </p:nvSpPr>
        <p:spPr>
          <a:xfrm>
            <a:off x="614363" y="1395413"/>
            <a:ext cx="7916862" cy="556179"/>
          </a:xfrm>
        </p:spPr>
        <p:txBody>
          <a:bodyPr lIns="90000" tIns="46800" rIns="90000" bIns="46800"/>
          <a:lstStyle>
            <a:lvl1pPr>
              <a:defRPr sz="3000">
                <a:solidFill>
                  <a:srgbClr val="4D4D4D"/>
                </a:solidFill>
              </a:defRPr>
            </a:lvl1pPr>
          </a:lstStyle>
          <a:p>
            <a:pPr lvl="0"/>
            <a:r>
              <a:rPr lang="en-AU" noProof="0" smtClean="0"/>
              <a:t>Click to edit Master Title style</a:t>
            </a:r>
          </a:p>
        </p:txBody>
      </p:sp>
      <p:sp>
        <p:nvSpPr>
          <p:cNvPr id="386051" name="Rectangle 3"/>
          <p:cNvSpPr>
            <a:spLocks noGrp="1" noChangeArrowheads="1"/>
          </p:cNvSpPr>
          <p:nvPr>
            <p:ph type="subTitle" idx="1"/>
          </p:nvPr>
        </p:nvSpPr>
        <p:spPr>
          <a:xfrm>
            <a:off x="611188" y="1862138"/>
            <a:ext cx="7916862" cy="402291"/>
          </a:xfrm>
        </p:spPr>
        <p:txBody>
          <a:bodyPr lIns="90000" tIns="46800" rIns="90000" bIns="46800">
            <a:spAutoFit/>
          </a:bodyPr>
          <a:lstStyle>
            <a:lvl1pPr>
              <a:defRPr sz="2000">
                <a:solidFill>
                  <a:schemeClr val="tx1"/>
                </a:solidFill>
              </a:defRPr>
            </a:lvl1pPr>
          </a:lstStyle>
          <a:p>
            <a:pPr lvl="0"/>
            <a:r>
              <a:rPr lang="en-AU" noProof="0" smtClean="0"/>
              <a:t>Click to edit Master Author style</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dirty="0"/>
          </a:p>
        </p:txBody>
      </p:sp>
    </p:spTree>
    <p:extLst>
      <p:ext uri="{BB962C8B-B14F-4D97-AF65-F5344CB8AC3E}">
        <p14:creationId xmlns:p14="http://schemas.microsoft.com/office/powerpoint/2010/main" val="32870629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611188" y="1862138"/>
            <a:ext cx="8229600" cy="20990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24425808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3497" name="Rectangle 9"/>
          <p:cNvSpPr>
            <a:spLocks noGrp="1" noChangeArrowheads="1"/>
          </p:cNvSpPr>
          <p:nvPr>
            <p:ph type="body" idx="1"/>
          </p:nvPr>
        </p:nvSpPr>
        <p:spPr bwMode="auto">
          <a:xfrm>
            <a:off x="611188" y="1807369"/>
            <a:ext cx="8229600" cy="209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63499" name="Rectangle 11"/>
          <p:cNvSpPr>
            <a:spLocks noGrp="1" noChangeArrowheads="1"/>
          </p:cNvSpPr>
          <p:nvPr>
            <p:ph type="title"/>
          </p:nvPr>
        </p:nvSpPr>
        <p:spPr bwMode="auto">
          <a:xfrm>
            <a:off x="614363" y="1395412"/>
            <a:ext cx="82296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Master title style</a:t>
            </a:r>
            <a:endParaRPr lang="en-AU" smtClean="0"/>
          </a:p>
        </p:txBody>
      </p:sp>
      <p:sp>
        <p:nvSpPr>
          <p:cNvPr id="63500" name="Rectangle 12"/>
          <p:cNvSpPr>
            <a:spLocks noGrp="1" noChangeArrowheads="1"/>
          </p:cNvSpPr>
          <p:nvPr>
            <p:ph type="ftr" sz="quarter" idx="3"/>
          </p:nvPr>
        </p:nvSpPr>
        <p:spPr bwMode="auto">
          <a:xfrm>
            <a:off x="611188" y="3813572"/>
            <a:ext cx="8208962"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eaLnBrk="1" hangingPunct="1">
              <a:lnSpc>
                <a:spcPct val="80000"/>
              </a:lnSpc>
              <a:spcBef>
                <a:spcPct val="50000"/>
              </a:spcBef>
              <a:defRPr sz="1700" b="1">
                <a:solidFill>
                  <a:srgbClr val="4D4D4D"/>
                </a:solidFill>
              </a:defRPr>
            </a:lvl1pPr>
          </a:lstStyle>
          <a:p>
            <a:r>
              <a:rPr lang="en-AU"/>
              <a:t>Phone:</a:t>
            </a:r>
            <a:r>
              <a:rPr lang="en-AU" b="0"/>
              <a:t> +61 2 6249 9111</a:t>
            </a:r>
          </a:p>
          <a:p>
            <a:r>
              <a:rPr lang="en-AU"/>
              <a:t>Web:</a:t>
            </a:r>
            <a:r>
              <a:rPr lang="en-AU" b="0"/>
              <a:t> www.ga.gov.au</a:t>
            </a:r>
          </a:p>
          <a:p>
            <a:r>
              <a:rPr lang="en-AU"/>
              <a:t>Email:</a:t>
            </a:r>
            <a:r>
              <a:rPr lang="en-AU" b="0"/>
              <a:t> feedback@ga.gov.au</a:t>
            </a:r>
          </a:p>
          <a:p>
            <a:r>
              <a:rPr lang="en-AU"/>
              <a:t>Address:</a:t>
            </a:r>
            <a:r>
              <a:rPr lang="en-AU" b="0"/>
              <a:t> Cnr Jerrabomberra Avenue and Hindmarsh Drive, Symonston ACT 2609</a:t>
            </a:r>
          </a:p>
          <a:p>
            <a:r>
              <a:rPr lang="en-AU"/>
              <a:t>Postal Address:</a:t>
            </a:r>
            <a:r>
              <a:rPr lang="en-AU" b="0"/>
              <a:t> GPO Box 378, Canberra ACT 2601</a:t>
            </a:r>
          </a:p>
        </p:txBody>
      </p:sp>
    </p:spTree>
  </p:cSld>
  <p:clrMap bg1="lt1" tx1="dk1" bg2="lt2" tx2="dk2" accent1="accent1" accent2="accent2" accent3="accent3" accent4="accent4" accent5="accent5" accent6="accent6" hlink="hlink" folHlink="folHlink"/>
  <p:sldLayoutIdLst>
    <p:sldLayoutId id="2147483656" r:id="rId1"/>
    <p:sldLayoutId id="2147483661" r:id="rId2"/>
  </p:sldLayoutIdLst>
  <p:timing>
    <p:tnLst>
      <p:par>
        <p:cTn id="1" dur="indefinite" restart="never" nodeType="tmRoot"/>
      </p:par>
    </p:tnLst>
  </p:timing>
  <p:hf sldNum="0" hdr="0" dt="0"/>
  <p:txStyles>
    <p:titleStyle>
      <a:lvl1pPr algn="l" rtl="0" eaLnBrk="1" fontAlgn="base" hangingPunct="1">
        <a:spcBef>
          <a:spcPct val="0"/>
        </a:spcBef>
        <a:spcAft>
          <a:spcPct val="0"/>
        </a:spcAft>
        <a:defRPr sz="2600" b="1">
          <a:solidFill>
            <a:srgbClr val="006983"/>
          </a:solidFill>
          <a:latin typeface="+mj-lt"/>
          <a:ea typeface="+mj-ea"/>
          <a:cs typeface="+mj-cs"/>
        </a:defRPr>
      </a:lvl1pPr>
      <a:lvl2pPr algn="l" rtl="0" eaLnBrk="1" fontAlgn="base" hangingPunct="1">
        <a:spcBef>
          <a:spcPct val="0"/>
        </a:spcBef>
        <a:spcAft>
          <a:spcPct val="0"/>
        </a:spcAft>
        <a:defRPr sz="2600" b="1">
          <a:solidFill>
            <a:srgbClr val="006983"/>
          </a:solidFill>
          <a:latin typeface="Arial" charset="0"/>
        </a:defRPr>
      </a:lvl2pPr>
      <a:lvl3pPr algn="l" rtl="0" eaLnBrk="1" fontAlgn="base" hangingPunct="1">
        <a:spcBef>
          <a:spcPct val="0"/>
        </a:spcBef>
        <a:spcAft>
          <a:spcPct val="0"/>
        </a:spcAft>
        <a:defRPr sz="2600" b="1">
          <a:solidFill>
            <a:srgbClr val="006983"/>
          </a:solidFill>
          <a:latin typeface="Arial" charset="0"/>
        </a:defRPr>
      </a:lvl3pPr>
      <a:lvl4pPr algn="l" rtl="0" eaLnBrk="1" fontAlgn="base" hangingPunct="1">
        <a:spcBef>
          <a:spcPct val="0"/>
        </a:spcBef>
        <a:spcAft>
          <a:spcPct val="0"/>
        </a:spcAft>
        <a:defRPr sz="2600" b="1">
          <a:solidFill>
            <a:srgbClr val="006983"/>
          </a:solidFill>
          <a:latin typeface="Arial" charset="0"/>
        </a:defRPr>
      </a:lvl4pPr>
      <a:lvl5pPr algn="l" rtl="0" eaLnBrk="1" fontAlgn="base" hangingPunct="1">
        <a:spcBef>
          <a:spcPct val="0"/>
        </a:spcBef>
        <a:spcAft>
          <a:spcPct val="0"/>
        </a:spcAft>
        <a:defRPr sz="2600" b="1">
          <a:solidFill>
            <a:srgbClr val="006983"/>
          </a:solidFill>
          <a:latin typeface="Arial" charset="0"/>
        </a:defRPr>
      </a:lvl5pPr>
      <a:lvl6pPr marL="457200" algn="l" rtl="0" eaLnBrk="1" fontAlgn="base" hangingPunct="1">
        <a:spcBef>
          <a:spcPct val="0"/>
        </a:spcBef>
        <a:spcAft>
          <a:spcPct val="0"/>
        </a:spcAft>
        <a:defRPr sz="2600" b="1">
          <a:solidFill>
            <a:srgbClr val="006983"/>
          </a:solidFill>
          <a:latin typeface="Arial" charset="0"/>
        </a:defRPr>
      </a:lvl6pPr>
      <a:lvl7pPr marL="914400" algn="l" rtl="0" eaLnBrk="1" fontAlgn="base" hangingPunct="1">
        <a:spcBef>
          <a:spcPct val="0"/>
        </a:spcBef>
        <a:spcAft>
          <a:spcPct val="0"/>
        </a:spcAft>
        <a:defRPr sz="2600" b="1">
          <a:solidFill>
            <a:srgbClr val="006983"/>
          </a:solidFill>
          <a:latin typeface="Arial" charset="0"/>
        </a:defRPr>
      </a:lvl7pPr>
      <a:lvl8pPr marL="1371600" algn="l" rtl="0" eaLnBrk="1" fontAlgn="base" hangingPunct="1">
        <a:spcBef>
          <a:spcPct val="0"/>
        </a:spcBef>
        <a:spcAft>
          <a:spcPct val="0"/>
        </a:spcAft>
        <a:defRPr sz="2600" b="1">
          <a:solidFill>
            <a:srgbClr val="006983"/>
          </a:solidFill>
          <a:latin typeface="Arial" charset="0"/>
        </a:defRPr>
      </a:lvl8pPr>
      <a:lvl9pPr marL="1828800" algn="l" rtl="0" eaLnBrk="1" fontAlgn="base" hangingPunct="1">
        <a:spcBef>
          <a:spcPct val="0"/>
        </a:spcBef>
        <a:spcAft>
          <a:spcPct val="0"/>
        </a:spcAft>
        <a:defRPr sz="2600" b="1">
          <a:solidFill>
            <a:srgbClr val="006983"/>
          </a:solidFill>
          <a:latin typeface="Arial" charset="0"/>
        </a:defRPr>
      </a:lvl9pPr>
    </p:titleStyle>
    <p:bodyStyle>
      <a:lvl1pPr algn="l" rtl="0" eaLnBrk="1" fontAlgn="base" hangingPunct="1">
        <a:spcBef>
          <a:spcPct val="50000"/>
        </a:spcBef>
        <a:spcAft>
          <a:spcPct val="0"/>
        </a:spcAft>
        <a:defRPr sz="2200">
          <a:solidFill>
            <a:srgbClr val="4D4D4D"/>
          </a:solidFill>
          <a:latin typeface="+mn-lt"/>
          <a:ea typeface="+mn-ea"/>
          <a:cs typeface="+mn-cs"/>
        </a:defRPr>
      </a:lvl1pPr>
      <a:lvl2pPr marL="447675" indent="-268288" algn="l" rtl="0" eaLnBrk="1" fontAlgn="base" hangingPunct="1">
        <a:spcBef>
          <a:spcPct val="50000"/>
        </a:spcBef>
        <a:spcAft>
          <a:spcPct val="0"/>
        </a:spcAft>
        <a:buChar char="•"/>
        <a:defRPr sz="2200">
          <a:solidFill>
            <a:srgbClr val="4D4D4D"/>
          </a:solidFill>
          <a:latin typeface="+mn-lt"/>
        </a:defRPr>
      </a:lvl2pPr>
      <a:lvl3pPr marL="895350" indent="-265113" algn="l" rtl="0" eaLnBrk="1" fontAlgn="base" hangingPunct="1">
        <a:spcBef>
          <a:spcPct val="25000"/>
        </a:spcBef>
        <a:spcAft>
          <a:spcPct val="0"/>
        </a:spcAft>
        <a:buFont typeface="Arial" charset="0"/>
        <a:buChar char="–"/>
        <a:defRPr sz="2000">
          <a:solidFill>
            <a:srgbClr val="4D4D4D"/>
          </a:solidFill>
          <a:latin typeface="+mn-lt"/>
        </a:defRPr>
      </a:lvl3pPr>
      <a:lvl4pPr marL="1344613" indent="-268288" algn="l" rtl="0" eaLnBrk="1" fontAlgn="base" hangingPunct="1">
        <a:spcBef>
          <a:spcPct val="25000"/>
        </a:spcBef>
        <a:spcAft>
          <a:spcPct val="0"/>
        </a:spcAft>
        <a:buChar char="•"/>
        <a:defRPr sz="2000">
          <a:solidFill>
            <a:srgbClr val="4D4D4D"/>
          </a:solidFill>
          <a:latin typeface="+mn-lt"/>
        </a:defRPr>
      </a:lvl4pPr>
      <a:lvl5pPr marL="1792288" indent="-268288" algn="l" rtl="0" eaLnBrk="1" fontAlgn="base" hangingPunct="1">
        <a:spcBef>
          <a:spcPct val="25000"/>
        </a:spcBef>
        <a:spcAft>
          <a:spcPct val="0"/>
        </a:spcAft>
        <a:buFont typeface="Arial" charset="0"/>
        <a:buChar char="–"/>
        <a:defRPr sz="2000">
          <a:solidFill>
            <a:srgbClr val="4D4D4D"/>
          </a:solidFill>
          <a:latin typeface="+mn-lt"/>
        </a:defRPr>
      </a:lvl5pPr>
      <a:lvl6pPr marL="2249488" indent="-268288" algn="l" rtl="0" eaLnBrk="1" fontAlgn="base" hangingPunct="1">
        <a:spcBef>
          <a:spcPct val="25000"/>
        </a:spcBef>
        <a:spcAft>
          <a:spcPct val="0"/>
        </a:spcAft>
        <a:buFont typeface="Arial" charset="0"/>
        <a:buChar char="–"/>
        <a:defRPr sz="2000">
          <a:solidFill>
            <a:srgbClr val="4D4D4D"/>
          </a:solidFill>
          <a:latin typeface="+mn-lt"/>
        </a:defRPr>
      </a:lvl6pPr>
      <a:lvl7pPr marL="2706688" indent="-268288" algn="l" rtl="0" eaLnBrk="1" fontAlgn="base" hangingPunct="1">
        <a:spcBef>
          <a:spcPct val="25000"/>
        </a:spcBef>
        <a:spcAft>
          <a:spcPct val="0"/>
        </a:spcAft>
        <a:buFont typeface="Arial" charset="0"/>
        <a:buChar char="–"/>
        <a:defRPr sz="2000">
          <a:solidFill>
            <a:srgbClr val="4D4D4D"/>
          </a:solidFill>
          <a:latin typeface="+mn-lt"/>
        </a:defRPr>
      </a:lvl7pPr>
      <a:lvl8pPr marL="3163888" indent="-268288" algn="l" rtl="0" eaLnBrk="1" fontAlgn="base" hangingPunct="1">
        <a:spcBef>
          <a:spcPct val="25000"/>
        </a:spcBef>
        <a:spcAft>
          <a:spcPct val="0"/>
        </a:spcAft>
        <a:buFont typeface="Arial" charset="0"/>
        <a:buChar char="–"/>
        <a:defRPr sz="2000">
          <a:solidFill>
            <a:srgbClr val="4D4D4D"/>
          </a:solidFill>
          <a:latin typeface="+mn-lt"/>
        </a:defRPr>
      </a:lvl8pPr>
      <a:lvl9pPr marL="3621088" indent="-268288" algn="l" rtl="0" eaLnBrk="1" fontAlgn="base" hangingPunct="1">
        <a:spcBef>
          <a:spcPct val="25000"/>
        </a:spcBef>
        <a:spcAft>
          <a:spcPct val="0"/>
        </a:spcAft>
        <a:buFont typeface="Arial" charset="0"/>
        <a:buChar char="–"/>
        <a:defRPr sz="2000">
          <a:solidFill>
            <a:srgbClr val="4D4D4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bwMode="auto">
          <a:xfrm>
            <a:off x="457200" y="311944"/>
            <a:ext cx="82296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AU" dirty="0" smtClean="0"/>
              <a:t>Click to edit Master Title style</a:t>
            </a:r>
          </a:p>
        </p:txBody>
      </p:sp>
      <p:sp>
        <p:nvSpPr>
          <p:cNvPr id="385027" name="Rectangle 3"/>
          <p:cNvSpPr>
            <a:spLocks noGrp="1" noChangeArrowheads="1"/>
          </p:cNvSpPr>
          <p:nvPr>
            <p:ph type="body" idx="1"/>
          </p:nvPr>
        </p:nvSpPr>
        <p:spPr bwMode="auto">
          <a:xfrm>
            <a:off x="457200" y="735807"/>
            <a:ext cx="8229600" cy="3942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p>
        </p:txBody>
      </p:sp>
      <p:sp>
        <p:nvSpPr>
          <p:cNvPr id="385028" name="Rectangle 4"/>
          <p:cNvSpPr>
            <a:spLocks noGrp="1" noChangeArrowheads="1"/>
          </p:cNvSpPr>
          <p:nvPr>
            <p:ph type="ftr" sz="quarter" idx="3"/>
          </p:nvPr>
        </p:nvSpPr>
        <p:spPr bwMode="auto">
          <a:xfrm>
            <a:off x="4284664" y="4844654"/>
            <a:ext cx="4751387" cy="310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1" hangingPunct="1">
              <a:spcBef>
                <a:spcPct val="50000"/>
              </a:spcBef>
              <a:defRPr sz="1000">
                <a:solidFill>
                  <a:schemeClr val="bg1"/>
                </a:solidFill>
              </a:defRPr>
            </a:lvl1pPr>
          </a:lstStyle>
          <a:p>
            <a:endParaRPr lang="en-AU" dirty="0"/>
          </a:p>
        </p:txBody>
      </p:sp>
    </p:spTree>
  </p:cSld>
  <p:clrMap bg1="lt1" tx1="dk1" bg2="lt2" tx2="dk2" accent1="accent1" accent2="accent2" accent3="accent3" accent4="accent4" accent5="accent5" accent6="accent6" hlink="hlink" folHlink="folHlink"/>
  <p:sldLayoutIdLst>
    <p:sldLayoutId id="2147483658" r:id="rId1"/>
    <p:sldLayoutId id="2147483671" r:id="rId2"/>
  </p:sldLayoutIdLst>
  <p:timing>
    <p:tnLst>
      <p:par>
        <p:cTn id="1" dur="indefinite" restart="never" nodeType="tmRoot"/>
      </p:par>
    </p:tnLst>
  </p:timing>
  <p:hf sldNum="0" hdr="0" dt="0"/>
  <p:txStyles>
    <p:titleStyle>
      <a:lvl1pPr algn="l" rtl="0" fontAlgn="base">
        <a:spcBef>
          <a:spcPct val="0"/>
        </a:spcBef>
        <a:spcAft>
          <a:spcPct val="0"/>
        </a:spcAft>
        <a:defRPr sz="2600" b="1">
          <a:solidFill>
            <a:srgbClr val="66CCFF"/>
          </a:solidFill>
          <a:latin typeface="+mj-lt"/>
          <a:ea typeface="+mj-ea"/>
          <a:cs typeface="+mj-cs"/>
        </a:defRPr>
      </a:lvl1pPr>
      <a:lvl2pPr algn="l" rtl="0" fontAlgn="base">
        <a:spcBef>
          <a:spcPct val="0"/>
        </a:spcBef>
        <a:spcAft>
          <a:spcPct val="0"/>
        </a:spcAft>
        <a:defRPr sz="2600" b="1">
          <a:solidFill>
            <a:schemeClr val="bg1"/>
          </a:solidFill>
          <a:latin typeface="Arial" charset="0"/>
        </a:defRPr>
      </a:lvl2pPr>
      <a:lvl3pPr algn="l" rtl="0" fontAlgn="base">
        <a:spcBef>
          <a:spcPct val="0"/>
        </a:spcBef>
        <a:spcAft>
          <a:spcPct val="0"/>
        </a:spcAft>
        <a:defRPr sz="2600" b="1">
          <a:solidFill>
            <a:schemeClr val="bg1"/>
          </a:solidFill>
          <a:latin typeface="Arial" charset="0"/>
        </a:defRPr>
      </a:lvl3pPr>
      <a:lvl4pPr algn="l" rtl="0" fontAlgn="base">
        <a:spcBef>
          <a:spcPct val="0"/>
        </a:spcBef>
        <a:spcAft>
          <a:spcPct val="0"/>
        </a:spcAft>
        <a:defRPr sz="2600" b="1">
          <a:solidFill>
            <a:schemeClr val="bg1"/>
          </a:solidFill>
          <a:latin typeface="Arial" charset="0"/>
        </a:defRPr>
      </a:lvl4pPr>
      <a:lvl5pPr algn="l" rtl="0" fontAlgn="base">
        <a:spcBef>
          <a:spcPct val="0"/>
        </a:spcBef>
        <a:spcAft>
          <a:spcPct val="0"/>
        </a:spcAft>
        <a:defRPr sz="2600" b="1">
          <a:solidFill>
            <a:schemeClr val="bg1"/>
          </a:solidFill>
          <a:latin typeface="Arial" charset="0"/>
        </a:defRPr>
      </a:lvl5pPr>
      <a:lvl6pPr marL="457200" algn="l" rtl="0" fontAlgn="base">
        <a:spcBef>
          <a:spcPct val="0"/>
        </a:spcBef>
        <a:spcAft>
          <a:spcPct val="0"/>
        </a:spcAft>
        <a:defRPr sz="2600" b="1">
          <a:solidFill>
            <a:schemeClr val="bg1"/>
          </a:solidFill>
          <a:latin typeface="Arial" charset="0"/>
        </a:defRPr>
      </a:lvl6pPr>
      <a:lvl7pPr marL="914400" algn="l" rtl="0" fontAlgn="base">
        <a:spcBef>
          <a:spcPct val="0"/>
        </a:spcBef>
        <a:spcAft>
          <a:spcPct val="0"/>
        </a:spcAft>
        <a:defRPr sz="2600" b="1">
          <a:solidFill>
            <a:schemeClr val="bg1"/>
          </a:solidFill>
          <a:latin typeface="Arial" charset="0"/>
        </a:defRPr>
      </a:lvl7pPr>
      <a:lvl8pPr marL="1371600" algn="l" rtl="0" fontAlgn="base">
        <a:spcBef>
          <a:spcPct val="0"/>
        </a:spcBef>
        <a:spcAft>
          <a:spcPct val="0"/>
        </a:spcAft>
        <a:defRPr sz="2600" b="1">
          <a:solidFill>
            <a:schemeClr val="bg1"/>
          </a:solidFill>
          <a:latin typeface="Arial" charset="0"/>
        </a:defRPr>
      </a:lvl8pPr>
      <a:lvl9pPr marL="1828800" algn="l" rtl="0" fontAlgn="base">
        <a:spcBef>
          <a:spcPct val="0"/>
        </a:spcBef>
        <a:spcAft>
          <a:spcPct val="0"/>
        </a:spcAft>
        <a:defRPr sz="2600" b="1">
          <a:solidFill>
            <a:schemeClr val="bg1"/>
          </a:solidFill>
          <a:latin typeface="Arial" charset="0"/>
        </a:defRPr>
      </a:lvl9pPr>
    </p:titleStyle>
    <p:bodyStyle>
      <a:lvl1pPr algn="l" rtl="0" fontAlgn="base">
        <a:spcBef>
          <a:spcPct val="50000"/>
        </a:spcBef>
        <a:spcAft>
          <a:spcPct val="0"/>
        </a:spcAft>
        <a:defRPr sz="2200">
          <a:solidFill>
            <a:schemeClr val="bg1"/>
          </a:solidFill>
          <a:latin typeface="+mn-lt"/>
          <a:ea typeface="+mn-ea"/>
          <a:cs typeface="+mn-cs"/>
        </a:defRPr>
      </a:lvl1pPr>
      <a:lvl2pPr marL="447675" indent="-268288" algn="l" rtl="0" fontAlgn="base">
        <a:spcBef>
          <a:spcPct val="50000"/>
        </a:spcBef>
        <a:spcAft>
          <a:spcPct val="0"/>
        </a:spcAft>
        <a:buChar char="•"/>
        <a:defRPr sz="2200">
          <a:solidFill>
            <a:schemeClr val="bg1"/>
          </a:solidFill>
          <a:latin typeface="+mn-lt"/>
        </a:defRPr>
      </a:lvl2pPr>
      <a:lvl3pPr marL="895350" indent="-268288" algn="l" rtl="0" fontAlgn="base">
        <a:spcBef>
          <a:spcPct val="25000"/>
        </a:spcBef>
        <a:spcAft>
          <a:spcPct val="0"/>
        </a:spcAft>
        <a:buFont typeface="Arial" charset="0"/>
        <a:buChar char="–"/>
        <a:defRPr sz="2000">
          <a:solidFill>
            <a:schemeClr val="bg1"/>
          </a:solidFill>
          <a:latin typeface="+mn-lt"/>
        </a:defRPr>
      </a:lvl3pPr>
      <a:lvl4pPr marL="1350963" indent="-271463" algn="l" rtl="0" fontAlgn="base">
        <a:spcBef>
          <a:spcPct val="25000"/>
        </a:spcBef>
        <a:spcAft>
          <a:spcPct val="0"/>
        </a:spcAft>
        <a:buChar char="•"/>
        <a:defRPr sz="2000">
          <a:solidFill>
            <a:schemeClr val="bg1"/>
          </a:solidFill>
          <a:latin typeface="+mn-lt"/>
        </a:defRPr>
      </a:lvl4pPr>
      <a:lvl5pPr marL="1792288" indent="-261938" algn="l" rtl="0" fontAlgn="base">
        <a:spcBef>
          <a:spcPct val="25000"/>
        </a:spcBef>
        <a:spcAft>
          <a:spcPct val="0"/>
        </a:spcAft>
        <a:buFont typeface="Arial" charset="0"/>
        <a:buChar char="–"/>
        <a:defRPr sz="2000">
          <a:solidFill>
            <a:schemeClr val="bg1"/>
          </a:solidFill>
          <a:latin typeface="+mn-lt"/>
        </a:defRPr>
      </a:lvl5pPr>
      <a:lvl6pPr marL="2249488" indent="-261938" algn="l" rtl="0" fontAlgn="base">
        <a:spcBef>
          <a:spcPct val="25000"/>
        </a:spcBef>
        <a:spcAft>
          <a:spcPct val="0"/>
        </a:spcAft>
        <a:buFont typeface="Arial" charset="0"/>
        <a:buChar char="–"/>
        <a:defRPr sz="2000">
          <a:solidFill>
            <a:schemeClr val="bg1"/>
          </a:solidFill>
          <a:latin typeface="+mn-lt"/>
        </a:defRPr>
      </a:lvl6pPr>
      <a:lvl7pPr marL="2706688" indent="-261938" algn="l" rtl="0" fontAlgn="base">
        <a:spcBef>
          <a:spcPct val="25000"/>
        </a:spcBef>
        <a:spcAft>
          <a:spcPct val="0"/>
        </a:spcAft>
        <a:buFont typeface="Arial" charset="0"/>
        <a:buChar char="–"/>
        <a:defRPr sz="2000">
          <a:solidFill>
            <a:schemeClr val="bg1"/>
          </a:solidFill>
          <a:latin typeface="+mn-lt"/>
        </a:defRPr>
      </a:lvl7pPr>
      <a:lvl8pPr marL="3163888" indent="-261938" algn="l" rtl="0" fontAlgn="base">
        <a:spcBef>
          <a:spcPct val="25000"/>
        </a:spcBef>
        <a:spcAft>
          <a:spcPct val="0"/>
        </a:spcAft>
        <a:buFont typeface="Arial" charset="0"/>
        <a:buChar char="–"/>
        <a:defRPr sz="2000">
          <a:solidFill>
            <a:schemeClr val="bg1"/>
          </a:solidFill>
          <a:latin typeface="+mn-lt"/>
        </a:defRPr>
      </a:lvl8pPr>
      <a:lvl9pPr marL="3621088" indent="-261938" algn="l" rtl="0" fontAlgn="base">
        <a:spcBef>
          <a:spcPct val="25000"/>
        </a:spcBef>
        <a:spcAft>
          <a:spcPct val="0"/>
        </a:spcAft>
        <a:buFont typeface="Arial" charset="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bwMode="auto">
          <a:xfrm>
            <a:off x="614363" y="1395413"/>
            <a:ext cx="82296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AU" smtClean="0"/>
              <a:t>Click to edit Master Title Style</a:t>
            </a:r>
          </a:p>
        </p:txBody>
      </p:sp>
      <p:sp>
        <p:nvSpPr>
          <p:cNvPr id="413699" name="Rectangle 3"/>
          <p:cNvSpPr>
            <a:spLocks noGrp="1" noChangeArrowheads="1"/>
          </p:cNvSpPr>
          <p:nvPr>
            <p:ph type="body" idx="1"/>
          </p:nvPr>
        </p:nvSpPr>
        <p:spPr bwMode="auto">
          <a:xfrm>
            <a:off x="611188" y="1862138"/>
            <a:ext cx="8229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AU" smtClean="0"/>
              <a:t>Click to edit Master Author style</a:t>
            </a:r>
          </a:p>
        </p:txBody>
      </p:sp>
    </p:spTree>
  </p:cSld>
  <p:clrMap bg1="lt1" tx1="dk1" bg2="lt2" tx2="dk2" accent1="accent1" accent2="accent2" accent3="accent3" accent4="accent4" accent5="accent5" accent6="accent6" hlink="hlink" folHlink="folHlink"/>
  <p:sldLayoutIdLst>
    <p:sldLayoutId id="2147483660" r:id="rId1"/>
    <p:sldLayoutId id="2147483681" r:id="rId2"/>
  </p:sldLayoutIdLst>
  <p:timing>
    <p:tnLst>
      <p:par>
        <p:cTn id="1" dur="indefinite" restart="never" nodeType="tmRoot"/>
      </p:par>
    </p:tnLst>
  </p:timing>
  <p:txStyles>
    <p:titleStyle>
      <a:lvl1pPr algn="l" rtl="0" fontAlgn="base">
        <a:spcBef>
          <a:spcPct val="0"/>
        </a:spcBef>
        <a:spcAft>
          <a:spcPct val="0"/>
        </a:spcAft>
        <a:defRPr sz="3000" b="1">
          <a:solidFill>
            <a:srgbClr val="4D4D4D"/>
          </a:solidFill>
          <a:latin typeface="+mj-lt"/>
          <a:ea typeface="+mj-ea"/>
          <a:cs typeface="+mj-cs"/>
        </a:defRPr>
      </a:lvl1pPr>
      <a:lvl2pPr algn="l" rtl="0" fontAlgn="base">
        <a:spcBef>
          <a:spcPct val="0"/>
        </a:spcBef>
        <a:spcAft>
          <a:spcPct val="0"/>
        </a:spcAft>
        <a:defRPr sz="3000" b="1">
          <a:solidFill>
            <a:srgbClr val="4D4D4D"/>
          </a:solidFill>
          <a:latin typeface="Arial" charset="0"/>
        </a:defRPr>
      </a:lvl2pPr>
      <a:lvl3pPr algn="l" rtl="0" fontAlgn="base">
        <a:spcBef>
          <a:spcPct val="0"/>
        </a:spcBef>
        <a:spcAft>
          <a:spcPct val="0"/>
        </a:spcAft>
        <a:defRPr sz="3000" b="1">
          <a:solidFill>
            <a:srgbClr val="4D4D4D"/>
          </a:solidFill>
          <a:latin typeface="Arial" charset="0"/>
        </a:defRPr>
      </a:lvl3pPr>
      <a:lvl4pPr algn="l" rtl="0" fontAlgn="base">
        <a:spcBef>
          <a:spcPct val="0"/>
        </a:spcBef>
        <a:spcAft>
          <a:spcPct val="0"/>
        </a:spcAft>
        <a:defRPr sz="3000" b="1">
          <a:solidFill>
            <a:srgbClr val="4D4D4D"/>
          </a:solidFill>
          <a:latin typeface="Arial" charset="0"/>
        </a:defRPr>
      </a:lvl4pPr>
      <a:lvl5pPr algn="l" rtl="0" fontAlgn="base">
        <a:spcBef>
          <a:spcPct val="0"/>
        </a:spcBef>
        <a:spcAft>
          <a:spcPct val="0"/>
        </a:spcAft>
        <a:defRPr sz="3000" b="1">
          <a:solidFill>
            <a:srgbClr val="4D4D4D"/>
          </a:solidFill>
          <a:latin typeface="Arial" charset="0"/>
        </a:defRPr>
      </a:lvl5pPr>
      <a:lvl6pPr marL="457200" algn="l" rtl="0" fontAlgn="base">
        <a:spcBef>
          <a:spcPct val="0"/>
        </a:spcBef>
        <a:spcAft>
          <a:spcPct val="0"/>
        </a:spcAft>
        <a:defRPr sz="3000" b="1">
          <a:solidFill>
            <a:srgbClr val="4D4D4D"/>
          </a:solidFill>
          <a:latin typeface="Arial" charset="0"/>
        </a:defRPr>
      </a:lvl6pPr>
      <a:lvl7pPr marL="914400" algn="l" rtl="0" fontAlgn="base">
        <a:spcBef>
          <a:spcPct val="0"/>
        </a:spcBef>
        <a:spcAft>
          <a:spcPct val="0"/>
        </a:spcAft>
        <a:defRPr sz="3000" b="1">
          <a:solidFill>
            <a:srgbClr val="4D4D4D"/>
          </a:solidFill>
          <a:latin typeface="Arial" charset="0"/>
        </a:defRPr>
      </a:lvl7pPr>
      <a:lvl8pPr marL="1371600" algn="l" rtl="0" fontAlgn="base">
        <a:spcBef>
          <a:spcPct val="0"/>
        </a:spcBef>
        <a:spcAft>
          <a:spcPct val="0"/>
        </a:spcAft>
        <a:defRPr sz="3000" b="1">
          <a:solidFill>
            <a:srgbClr val="4D4D4D"/>
          </a:solidFill>
          <a:latin typeface="Arial" charset="0"/>
        </a:defRPr>
      </a:lvl8pPr>
      <a:lvl9pPr marL="1828800" algn="l" rtl="0" fontAlgn="base">
        <a:spcBef>
          <a:spcPct val="0"/>
        </a:spcBef>
        <a:spcAft>
          <a:spcPct val="0"/>
        </a:spcAft>
        <a:defRPr sz="3000" b="1">
          <a:solidFill>
            <a:srgbClr val="4D4D4D"/>
          </a:solidFill>
          <a:latin typeface="Arial" charset="0"/>
        </a:defRPr>
      </a:lvl9pPr>
    </p:titleStyle>
    <p:bodyStyle>
      <a:lvl1pPr marL="342900" indent="-342900" algn="l" rtl="0" fontAlgn="base">
        <a:spcBef>
          <a:spcPct val="20000"/>
        </a:spcBef>
        <a:spcAft>
          <a:spcPct val="0"/>
        </a:spcAft>
        <a:defRPr sz="2000">
          <a:solidFill>
            <a:srgbClr val="4D4D4D"/>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mailto:Tanya.Whiteway@ga.gov.au" TargetMode="External"/><Relationship Id="rId2" Type="http://schemas.openxmlformats.org/officeDocument/2006/relationships/hyperlink" Target="mailto:Adam.Lewis@ga.gov.au" TargetMode="External"/><Relationship Id="rId1" Type="http://schemas.openxmlformats.org/officeDocument/2006/relationships/slideLayout" Target="../slideLayouts/slideLayout2.xml"/><Relationship Id="rId5" Type="http://schemas.openxmlformats.org/officeDocument/2006/relationships/hyperlink" Target="mailto:Johnathan.Kool@ga.gov.au" TargetMode="External"/><Relationship Id="rId4" Type="http://schemas.openxmlformats.org/officeDocument/2006/relationships/hyperlink" Target="mailto:Kim.Picard@ga.gov.au"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81" name="Rectangle 5"/>
          <p:cNvSpPr>
            <a:spLocks noGrp="1" noChangeArrowheads="1"/>
          </p:cNvSpPr>
          <p:nvPr>
            <p:ph type="subTitle" idx="1"/>
          </p:nvPr>
        </p:nvSpPr>
        <p:spPr>
          <a:xfrm>
            <a:off x="611560" y="3023104"/>
            <a:ext cx="7916862" cy="1110177"/>
          </a:xfrm>
        </p:spPr>
        <p:txBody>
          <a:bodyPr/>
          <a:lstStyle/>
          <a:p>
            <a:r>
              <a:rPr lang="en-US" sz="1800" b="1" dirty="0" err="1" smtClean="0">
                <a:solidFill>
                  <a:schemeClr val="accent1">
                    <a:lumMod val="50000"/>
                  </a:schemeClr>
                </a:solidFill>
              </a:rPr>
              <a:t>Dr</a:t>
            </a:r>
            <a:r>
              <a:rPr lang="en-US" sz="1800" b="1" dirty="0" smtClean="0">
                <a:solidFill>
                  <a:schemeClr val="accent1">
                    <a:lumMod val="50000"/>
                  </a:schemeClr>
                </a:solidFill>
              </a:rPr>
              <a:t> Adam Lewis, Tanya Whiteway</a:t>
            </a:r>
          </a:p>
          <a:p>
            <a:r>
              <a:rPr lang="en-US" sz="1600" dirty="0" smtClean="0">
                <a:solidFill>
                  <a:schemeClr val="accent1">
                    <a:lumMod val="50000"/>
                  </a:schemeClr>
                </a:solidFill>
              </a:rPr>
              <a:t>Branch Head: National Earth and Marine Observations Group</a:t>
            </a:r>
          </a:p>
          <a:p>
            <a:r>
              <a:rPr lang="en-US" sz="1600" dirty="0" smtClean="0">
                <a:solidFill>
                  <a:schemeClr val="accent1">
                    <a:lumMod val="50000"/>
                  </a:schemeClr>
                </a:solidFill>
              </a:rPr>
              <a:t>Geosceince Australia</a:t>
            </a:r>
            <a:endParaRPr lang="en-US" sz="1600" dirty="0">
              <a:solidFill>
                <a:schemeClr val="accent1">
                  <a:lumMod val="50000"/>
                </a:schemeClr>
              </a:solidFill>
            </a:endParaRPr>
          </a:p>
        </p:txBody>
      </p:sp>
      <p:sp>
        <p:nvSpPr>
          <p:cNvPr id="5" name="Rectangle 2"/>
          <p:cNvSpPr txBox="1">
            <a:spLocks noChangeArrowheads="1"/>
          </p:cNvSpPr>
          <p:nvPr/>
        </p:nvSpPr>
        <p:spPr bwMode="auto">
          <a:xfrm>
            <a:off x="316213" y="1419622"/>
            <a:ext cx="8496944" cy="1571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spAutoFit/>
          </a:bodyPr>
          <a:lstStyle>
            <a:lvl1pPr algn="l" rtl="0" fontAlgn="base">
              <a:spcBef>
                <a:spcPct val="0"/>
              </a:spcBef>
              <a:spcAft>
                <a:spcPct val="0"/>
              </a:spcAft>
              <a:defRPr sz="2400" b="1">
                <a:solidFill>
                  <a:srgbClr val="4D4D4D"/>
                </a:solidFill>
                <a:latin typeface="+mj-lt"/>
                <a:ea typeface="+mj-ea"/>
                <a:cs typeface="+mj-cs"/>
              </a:defRPr>
            </a:lvl1pPr>
            <a:lvl2pPr algn="l" rtl="0" fontAlgn="base">
              <a:spcBef>
                <a:spcPct val="0"/>
              </a:spcBef>
              <a:spcAft>
                <a:spcPct val="0"/>
              </a:spcAft>
              <a:defRPr sz="2600" b="1">
                <a:solidFill>
                  <a:schemeClr val="bg1"/>
                </a:solidFill>
                <a:latin typeface="Arial" charset="0"/>
              </a:defRPr>
            </a:lvl2pPr>
            <a:lvl3pPr algn="l" rtl="0" fontAlgn="base">
              <a:spcBef>
                <a:spcPct val="0"/>
              </a:spcBef>
              <a:spcAft>
                <a:spcPct val="0"/>
              </a:spcAft>
              <a:defRPr sz="2600" b="1">
                <a:solidFill>
                  <a:schemeClr val="bg1"/>
                </a:solidFill>
                <a:latin typeface="Arial" charset="0"/>
              </a:defRPr>
            </a:lvl3pPr>
            <a:lvl4pPr algn="l" rtl="0" fontAlgn="base">
              <a:spcBef>
                <a:spcPct val="0"/>
              </a:spcBef>
              <a:spcAft>
                <a:spcPct val="0"/>
              </a:spcAft>
              <a:defRPr sz="2600" b="1">
                <a:solidFill>
                  <a:schemeClr val="bg1"/>
                </a:solidFill>
                <a:latin typeface="Arial" charset="0"/>
              </a:defRPr>
            </a:lvl4pPr>
            <a:lvl5pPr algn="l" rtl="0" fontAlgn="base">
              <a:spcBef>
                <a:spcPct val="0"/>
              </a:spcBef>
              <a:spcAft>
                <a:spcPct val="0"/>
              </a:spcAft>
              <a:defRPr sz="2600" b="1">
                <a:solidFill>
                  <a:schemeClr val="bg1"/>
                </a:solidFill>
                <a:latin typeface="Arial" charset="0"/>
              </a:defRPr>
            </a:lvl5pPr>
            <a:lvl6pPr marL="457200" algn="l" rtl="0" fontAlgn="base">
              <a:spcBef>
                <a:spcPct val="0"/>
              </a:spcBef>
              <a:spcAft>
                <a:spcPct val="0"/>
              </a:spcAft>
              <a:defRPr sz="2600" b="1">
                <a:solidFill>
                  <a:schemeClr val="bg1"/>
                </a:solidFill>
                <a:latin typeface="Arial" charset="0"/>
              </a:defRPr>
            </a:lvl6pPr>
            <a:lvl7pPr marL="914400" algn="l" rtl="0" fontAlgn="base">
              <a:spcBef>
                <a:spcPct val="0"/>
              </a:spcBef>
              <a:spcAft>
                <a:spcPct val="0"/>
              </a:spcAft>
              <a:defRPr sz="2600" b="1">
                <a:solidFill>
                  <a:schemeClr val="bg1"/>
                </a:solidFill>
                <a:latin typeface="Arial" charset="0"/>
              </a:defRPr>
            </a:lvl7pPr>
            <a:lvl8pPr marL="1371600" algn="l" rtl="0" fontAlgn="base">
              <a:spcBef>
                <a:spcPct val="0"/>
              </a:spcBef>
              <a:spcAft>
                <a:spcPct val="0"/>
              </a:spcAft>
              <a:defRPr sz="2600" b="1">
                <a:solidFill>
                  <a:schemeClr val="bg1"/>
                </a:solidFill>
                <a:latin typeface="Arial" charset="0"/>
              </a:defRPr>
            </a:lvl8pPr>
            <a:lvl9pPr marL="1828800" algn="l" rtl="0" fontAlgn="base">
              <a:spcBef>
                <a:spcPct val="0"/>
              </a:spcBef>
              <a:spcAft>
                <a:spcPct val="0"/>
              </a:spcAft>
              <a:defRPr sz="2600" b="1">
                <a:solidFill>
                  <a:schemeClr val="bg1"/>
                </a:solidFill>
                <a:latin typeface="Arial" charset="0"/>
              </a:defRPr>
            </a:lvl9pPr>
          </a:lstStyle>
          <a:p>
            <a:pPr algn="ctr" eaLnBrk="1" hangingPunct="1"/>
            <a:r>
              <a:rPr lang="en-AU" kern="0" dirty="0"/>
              <a:t>National Bathymetry Acquisition </a:t>
            </a:r>
            <a:endParaRPr lang="en-AU" kern="0" dirty="0" smtClean="0"/>
          </a:p>
          <a:p>
            <a:pPr algn="ctr" eaLnBrk="1" hangingPunct="1"/>
            <a:r>
              <a:rPr lang="en-AU" kern="0" dirty="0" smtClean="0"/>
              <a:t>– </a:t>
            </a:r>
            <a:r>
              <a:rPr lang="en-AU" kern="0" dirty="0"/>
              <a:t>status and next </a:t>
            </a:r>
            <a:r>
              <a:rPr lang="en-AU" kern="0" dirty="0" smtClean="0"/>
              <a:t>steps</a:t>
            </a:r>
          </a:p>
          <a:p>
            <a:pPr algn="ctr" eaLnBrk="1" hangingPunct="1"/>
            <a:r>
              <a:rPr lang="en-US" kern="0" dirty="0" smtClean="0"/>
              <a:t>IMOS Annual Planning Meeting </a:t>
            </a:r>
            <a:r>
              <a:rPr lang="en-AU" kern="0" dirty="0" smtClean="0"/>
              <a:t>(</a:t>
            </a:r>
            <a:r>
              <a:rPr lang="en-AU" kern="0" dirty="0"/>
              <a:t>10 + 5 minutes)</a:t>
            </a:r>
            <a:r>
              <a:rPr lang="en-US" kern="0" dirty="0"/>
              <a:t/>
            </a:r>
            <a:br>
              <a:rPr lang="en-US" kern="0" dirty="0"/>
            </a:br>
            <a:endParaRPr lang="en-US" kern="0" dirty="0"/>
          </a:p>
        </p:txBody>
      </p:sp>
    </p:spTree>
    <p:extLst>
      <p:ext uri="{BB962C8B-B14F-4D97-AF65-F5344CB8AC3E}">
        <p14:creationId xmlns:p14="http://schemas.microsoft.com/office/powerpoint/2010/main" val="29545224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AU" dirty="0"/>
              <a:t>A National Plan for Bathymetry Data Acquisition – Workshop 13 October </a:t>
            </a:r>
            <a:r>
              <a:rPr lang="en-AU" dirty="0" smtClean="0"/>
              <a:t>2016</a:t>
            </a:r>
            <a:endParaRPr lang="en-AU" dirty="0"/>
          </a:p>
        </p:txBody>
      </p:sp>
      <p:sp>
        <p:nvSpPr>
          <p:cNvPr id="8" name="Rectangle 2"/>
          <p:cNvSpPr>
            <a:spLocks noGrp="1" noChangeArrowheads="1"/>
          </p:cNvSpPr>
          <p:nvPr>
            <p:ph type="title"/>
          </p:nvPr>
        </p:nvSpPr>
        <p:spPr>
          <a:xfrm>
            <a:off x="457200" y="890922"/>
            <a:ext cx="8229600" cy="492443"/>
          </a:xfrm>
        </p:spPr>
        <p:txBody>
          <a:bodyPr/>
          <a:lstStyle/>
          <a:p>
            <a:r>
              <a:rPr lang="en-US" dirty="0" smtClean="0"/>
              <a:t>Priority Areas Map</a:t>
            </a:r>
            <a:endParaRPr lang="en-US" dirty="0"/>
          </a:p>
        </p:txBody>
      </p:sp>
      <p:cxnSp>
        <p:nvCxnSpPr>
          <p:cNvPr id="7" name="Straight Connector 6"/>
          <p:cNvCxnSpPr/>
          <p:nvPr/>
        </p:nvCxnSpPr>
        <p:spPr bwMode="auto">
          <a:xfrm flipV="1">
            <a:off x="2411760" y="839311"/>
            <a:ext cx="3096344" cy="1131731"/>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787" t="22483" r="9870" b="31521"/>
          <a:stretch/>
        </p:blipFill>
        <p:spPr bwMode="auto">
          <a:xfrm>
            <a:off x="0" y="771243"/>
            <a:ext cx="9180512" cy="4392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63398" t="25014" r="12812" b="44430"/>
          <a:stretch/>
        </p:blipFill>
        <p:spPr bwMode="auto">
          <a:xfrm>
            <a:off x="166984" y="683867"/>
            <a:ext cx="3479228" cy="272319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Connector 8"/>
          <p:cNvCxnSpPr/>
          <p:nvPr/>
        </p:nvCxnSpPr>
        <p:spPr bwMode="auto">
          <a:xfrm>
            <a:off x="3658740" y="683867"/>
            <a:ext cx="2497436" cy="549093"/>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flipV="1">
            <a:off x="3658740" y="1665009"/>
            <a:ext cx="2497436" cy="1742051"/>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12"/>
          <p:cNvSpPr/>
          <p:nvPr/>
        </p:nvSpPr>
        <p:spPr bwMode="auto">
          <a:xfrm>
            <a:off x="5508104" y="1232960"/>
            <a:ext cx="648072" cy="432048"/>
          </a:xfrm>
          <a:prstGeom prst="rect">
            <a:avLst/>
          </a:prstGeom>
          <a:noFill/>
          <a:ln w="25400" cap="flat" cmpd="sng" algn="ctr">
            <a:solidFill>
              <a:schemeClr val="tx1">
                <a:lumMod val="50000"/>
              </a:schemeClr>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smtClean="0">
              <a:ln>
                <a:noFill/>
              </a:ln>
              <a:solidFill>
                <a:schemeClr val="tx1"/>
              </a:solidFill>
              <a:effectLst/>
              <a:latin typeface="Arial" charset="0"/>
            </a:endParaRPr>
          </a:p>
        </p:txBody>
      </p:sp>
      <p:sp>
        <p:nvSpPr>
          <p:cNvPr id="20" name="Rectangle 2"/>
          <p:cNvSpPr txBox="1">
            <a:spLocks noChangeArrowheads="1"/>
          </p:cNvSpPr>
          <p:nvPr/>
        </p:nvSpPr>
        <p:spPr bwMode="auto">
          <a:xfrm>
            <a:off x="446856" y="195486"/>
            <a:ext cx="82296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fontAlgn="base">
              <a:spcBef>
                <a:spcPct val="0"/>
              </a:spcBef>
              <a:spcAft>
                <a:spcPct val="0"/>
              </a:spcAft>
              <a:defRPr sz="2600" b="1">
                <a:solidFill>
                  <a:srgbClr val="66CCFF"/>
                </a:solidFill>
                <a:latin typeface="+mj-lt"/>
                <a:ea typeface="+mj-ea"/>
                <a:cs typeface="+mj-cs"/>
              </a:defRPr>
            </a:lvl1pPr>
            <a:lvl2pPr algn="l" rtl="0" fontAlgn="base">
              <a:spcBef>
                <a:spcPct val="0"/>
              </a:spcBef>
              <a:spcAft>
                <a:spcPct val="0"/>
              </a:spcAft>
              <a:defRPr sz="2600" b="1">
                <a:solidFill>
                  <a:schemeClr val="bg1"/>
                </a:solidFill>
                <a:latin typeface="Arial" charset="0"/>
              </a:defRPr>
            </a:lvl2pPr>
            <a:lvl3pPr algn="l" rtl="0" fontAlgn="base">
              <a:spcBef>
                <a:spcPct val="0"/>
              </a:spcBef>
              <a:spcAft>
                <a:spcPct val="0"/>
              </a:spcAft>
              <a:defRPr sz="2600" b="1">
                <a:solidFill>
                  <a:schemeClr val="bg1"/>
                </a:solidFill>
                <a:latin typeface="Arial" charset="0"/>
              </a:defRPr>
            </a:lvl3pPr>
            <a:lvl4pPr algn="l" rtl="0" fontAlgn="base">
              <a:spcBef>
                <a:spcPct val="0"/>
              </a:spcBef>
              <a:spcAft>
                <a:spcPct val="0"/>
              </a:spcAft>
              <a:defRPr sz="2600" b="1">
                <a:solidFill>
                  <a:schemeClr val="bg1"/>
                </a:solidFill>
                <a:latin typeface="Arial" charset="0"/>
              </a:defRPr>
            </a:lvl4pPr>
            <a:lvl5pPr algn="l" rtl="0" fontAlgn="base">
              <a:spcBef>
                <a:spcPct val="0"/>
              </a:spcBef>
              <a:spcAft>
                <a:spcPct val="0"/>
              </a:spcAft>
              <a:defRPr sz="2600" b="1">
                <a:solidFill>
                  <a:schemeClr val="bg1"/>
                </a:solidFill>
                <a:latin typeface="Arial" charset="0"/>
              </a:defRPr>
            </a:lvl5pPr>
            <a:lvl6pPr marL="457200" algn="l" rtl="0" fontAlgn="base">
              <a:spcBef>
                <a:spcPct val="0"/>
              </a:spcBef>
              <a:spcAft>
                <a:spcPct val="0"/>
              </a:spcAft>
              <a:defRPr sz="2600" b="1">
                <a:solidFill>
                  <a:schemeClr val="bg1"/>
                </a:solidFill>
                <a:latin typeface="Arial" charset="0"/>
              </a:defRPr>
            </a:lvl6pPr>
            <a:lvl7pPr marL="914400" algn="l" rtl="0" fontAlgn="base">
              <a:spcBef>
                <a:spcPct val="0"/>
              </a:spcBef>
              <a:spcAft>
                <a:spcPct val="0"/>
              </a:spcAft>
              <a:defRPr sz="2600" b="1">
                <a:solidFill>
                  <a:schemeClr val="bg1"/>
                </a:solidFill>
                <a:latin typeface="Arial" charset="0"/>
              </a:defRPr>
            </a:lvl7pPr>
            <a:lvl8pPr marL="1371600" algn="l" rtl="0" fontAlgn="base">
              <a:spcBef>
                <a:spcPct val="0"/>
              </a:spcBef>
              <a:spcAft>
                <a:spcPct val="0"/>
              </a:spcAft>
              <a:defRPr sz="2600" b="1">
                <a:solidFill>
                  <a:schemeClr val="bg1"/>
                </a:solidFill>
                <a:latin typeface="Arial" charset="0"/>
              </a:defRPr>
            </a:lvl8pPr>
            <a:lvl9pPr marL="1828800" algn="l" rtl="0" fontAlgn="base">
              <a:spcBef>
                <a:spcPct val="0"/>
              </a:spcBef>
              <a:spcAft>
                <a:spcPct val="0"/>
              </a:spcAft>
              <a:defRPr sz="2600" b="1">
                <a:solidFill>
                  <a:schemeClr val="bg1"/>
                </a:solidFill>
                <a:latin typeface="Arial" charset="0"/>
              </a:defRPr>
            </a:lvl9pPr>
          </a:lstStyle>
          <a:p>
            <a:pPr eaLnBrk="1" hangingPunct="1"/>
            <a:r>
              <a:rPr lang="en-US" kern="0" dirty="0" smtClean="0"/>
              <a:t>Priority Areas for Bathymetry Acquisition – Draft 1</a:t>
            </a:r>
            <a:endParaRPr lang="en-US" kern="0" dirty="0"/>
          </a:p>
        </p:txBody>
      </p:sp>
      <p:pic>
        <p:nvPicPr>
          <p:cNvPr id="1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2522" t="21307" r="48912" b="58608"/>
          <a:stretch/>
        </p:blipFill>
        <p:spPr bwMode="auto">
          <a:xfrm>
            <a:off x="4283968" y="3132773"/>
            <a:ext cx="1993416" cy="131409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721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AU" dirty="0"/>
              <a:t>A National Plan for Bathymetry Data Acquisition – Workshop 13 October </a:t>
            </a:r>
            <a:r>
              <a:rPr lang="en-AU" dirty="0" smtClean="0"/>
              <a:t>2016</a:t>
            </a:r>
            <a:endParaRPr lang="en-AU" dirty="0"/>
          </a:p>
        </p:txBody>
      </p:sp>
      <p:sp>
        <p:nvSpPr>
          <p:cNvPr id="595970" name="Rectangle 2"/>
          <p:cNvSpPr>
            <a:spLocks noGrp="1" noChangeArrowheads="1"/>
          </p:cNvSpPr>
          <p:nvPr>
            <p:ph type="title"/>
          </p:nvPr>
        </p:nvSpPr>
        <p:spPr/>
        <p:txBody>
          <a:bodyPr/>
          <a:lstStyle/>
          <a:p>
            <a:r>
              <a:rPr lang="en-US" dirty="0" smtClean="0"/>
              <a:t>Acoustics Network</a:t>
            </a:r>
            <a:endParaRPr lang="en-US" dirty="0"/>
          </a:p>
        </p:txBody>
      </p:sp>
      <p:sp>
        <p:nvSpPr>
          <p:cNvPr id="595971" name="Rectangle 3"/>
          <p:cNvSpPr>
            <a:spLocks noGrp="1" noChangeArrowheads="1"/>
          </p:cNvSpPr>
          <p:nvPr>
            <p:ph type="body" idx="1"/>
          </p:nvPr>
        </p:nvSpPr>
        <p:spPr>
          <a:xfrm>
            <a:off x="457200" y="735807"/>
            <a:ext cx="8507288" cy="3942160"/>
          </a:xfrm>
        </p:spPr>
        <p:txBody>
          <a:bodyPr/>
          <a:lstStyle/>
          <a:p>
            <a:pPr marL="342900" lvl="0" indent="-342900">
              <a:buFont typeface="Arial" panose="020B0604020202020204" pitchFamily="34" charset="0"/>
              <a:buChar char="•"/>
            </a:pPr>
            <a:r>
              <a:rPr lang="en-AU" dirty="0" smtClean="0"/>
              <a:t>AIMS and GA </a:t>
            </a:r>
            <a:r>
              <a:rPr lang="en-AU" dirty="0"/>
              <a:t>f</a:t>
            </a:r>
            <a:r>
              <a:rPr lang="en-AU" dirty="0" smtClean="0"/>
              <a:t>acilitating this network to:</a:t>
            </a:r>
          </a:p>
          <a:p>
            <a:pPr marL="790575" lvl="1" indent="-342900">
              <a:buFont typeface="Arial" panose="020B0604020202020204" pitchFamily="34" charset="0"/>
              <a:buChar char="•"/>
            </a:pPr>
            <a:r>
              <a:rPr lang="en-AU" sz="2000" dirty="0" smtClean="0"/>
              <a:t>Transfer </a:t>
            </a:r>
            <a:r>
              <a:rPr lang="en-AU" sz="2000" dirty="0"/>
              <a:t>capabilities and </a:t>
            </a:r>
            <a:r>
              <a:rPr lang="en-AU" sz="2000" dirty="0" smtClean="0"/>
              <a:t>knowledge</a:t>
            </a:r>
            <a:endParaRPr lang="en-AU" sz="2000" dirty="0"/>
          </a:p>
          <a:p>
            <a:pPr marL="790575" lvl="1" indent="-342900">
              <a:buFont typeface="Arial" panose="020B0604020202020204" pitchFamily="34" charset="0"/>
              <a:buChar char="•"/>
            </a:pPr>
            <a:r>
              <a:rPr lang="en-AU" sz="2000" dirty="0"/>
              <a:t>E</a:t>
            </a:r>
            <a:r>
              <a:rPr lang="en-AU" sz="2000" dirty="0" smtClean="0"/>
              <a:t>stablish </a:t>
            </a:r>
            <a:r>
              <a:rPr lang="en-AU" sz="2000" dirty="0"/>
              <a:t>standards for data acquisition and </a:t>
            </a:r>
            <a:r>
              <a:rPr lang="en-AU" sz="2000" dirty="0" smtClean="0"/>
              <a:t>processing</a:t>
            </a:r>
            <a:endParaRPr lang="en-AU" sz="2000" dirty="0"/>
          </a:p>
          <a:p>
            <a:pPr marL="790575" lvl="1" indent="-342900">
              <a:buFont typeface="Arial" panose="020B0604020202020204" pitchFamily="34" charset="0"/>
              <a:buChar char="•"/>
            </a:pPr>
            <a:r>
              <a:rPr lang="en-AU" sz="2000" dirty="0"/>
              <a:t>I</a:t>
            </a:r>
            <a:r>
              <a:rPr lang="en-AU" sz="2000" dirty="0" smtClean="0"/>
              <a:t>ncrease </a:t>
            </a:r>
            <a:r>
              <a:rPr lang="en-AU" sz="2000" dirty="0"/>
              <a:t>knowledge via specific </a:t>
            </a:r>
            <a:r>
              <a:rPr lang="en-AU" sz="2000" dirty="0" smtClean="0"/>
              <a:t>training</a:t>
            </a:r>
          </a:p>
          <a:p>
            <a:pPr marL="790575" lvl="1" indent="-342900">
              <a:buFont typeface="Arial" panose="020B0604020202020204" pitchFamily="34" charset="0"/>
              <a:buChar char="•"/>
            </a:pPr>
            <a:r>
              <a:rPr lang="en-AU" sz="2000" dirty="0" smtClean="0"/>
              <a:t>Innovate and develop methodologies and standards using state of the art technologies</a:t>
            </a:r>
          </a:p>
          <a:p>
            <a:pPr marL="790575" lvl="1" indent="-342900">
              <a:buFont typeface="Arial" panose="020B0604020202020204" pitchFamily="34" charset="0"/>
              <a:buChar char="•"/>
            </a:pPr>
            <a:r>
              <a:rPr lang="en-AU" sz="2000" dirty="0" smtClean="0"/>
              <a:t>Identify </a:t>
            </a:r>
            <a:r>
              <a:rPr lang="en-AU" sz="2000" dirty="0"/>
              <a:t>synergic use of available equipment and emerging new </a:t>
            </a:r>
            <a:r>
              <a:rPr lang="en-AU" sz="2000" dirty="0" smtClean="0"/>
              <a:t>technologies</a:t>
            </a:r>
            <a:endParaRPr lang="en-AU" sz="2000" dirty="0"/>
          </a:p>
          <a:p>
            <a:pPr marL="790575" lvl="1" indent="-342900">
              <a:buFont typeface="Arial" panose="020B0604020202020204" pitchFamily="34" charset="0"/>
              <a:buChar char="•"/>
            </a:pPr>
            <a:r>
              <a:rPr lang="en-AU" sz="2000" dirty="0"/>
              <a:t>S</a:t>
            </a:r>
            <a:r>
              <a:rPr lang="en-AU" sz="2000" dirty="0" smtClean="0"/>
              <a:t>hare </a:t>
            </a:r>
            <a:r>
              <a:rPr lang="en-AU" sz="2000" dirty="0"/>
              <a:t>capacity and </a:t>
            </a:r>
            <a:r>
              <a:rPr lang="en-AU" sz="2000" dirty="0" smtClean="0"/>
              <a:t>expertise</a:t>
            </a:r>
          </a:p>
        </p:txBody>
      </p:sp>
    </p:spTree>
    <p:extLst>
      <p:ext uri="{BB962C8B-B14F-4D97-AF65-F5344CB8AC3E}">
        <p14:creationId xmlns:p14="http://schemas.microsoft.com/office/powerpoint/2010/main" val="1376356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AU" dirty="0"/>
              <a:t>A National Plan for Bathymetry Data Acquisition – Workshop 13 October </a:t>
            </a:r>
            <a:r>
              <a:rPr lang="en-AU" dirty="0" smtClean="0"/>
              <a:t>2016</a:t>
            </a:r>
            <a:endParaRPr lang="en-AU" dirty="0"/>
          </a:p>
        </p:txBody>
      </p:sp>
      <p:sp>
        <p:nvSpPr>
          <p:cNvPr id="595970" name="Rectangle 2"/>
          <p:cNvSpPr>
            <a:spLocks noGrp="1" noChangeArrowheads="1"/>
          </p:cNvSpPr>
          <p:nvPr>
            <p:ph type="title"/>
          </p:nvPr>
        </p:nvSpPr>
        <p:spPr>
          <a:xfrm>
            <a:off x="457200" y="311944"/>
            <a:ext cx="8229600" cy="492443"/>
          </a:xfrm>
        </p:spPr>
        <p:txBody>
          <a:bodyPr/>
          <a:lstStyle/>
          <a:p>
            <a:r>
              <a:rPr lang="en-US" dirty="0" smtClean="0"/>
              <a:t>Acoustics Network - Development Meeting </a:t>
            </a:r>
            <a:r>
              <a:rPr lang="en-US" sz="1500" dirty="0" smtClean="0"/>
              <a:t>(August 2016)</a:t>
            </a:r>
            <a:endParaRPr lang="en-US" sz="1500" dirty="0"/>
          </a:p>
        </p:txBody>
      </p:sp>
      <p:sp>
        <p:nvSpPr>
          <p:cNvPr id="595971" name="Rectangle 3"/>
          <p:cNvSpPr>
            <a:spLocks noGrp="1" noChangeArrowheads="1"/>
          </p:cNvSpPr>
          <p:nvPr>
            <p:ph type="body" idx="1"/>
          </p:nvPr>
        </p:nvSpPr>
        <p:spPr>
          <a:xfrm>
            <a:off x="457200" y="735807"/>
            <a:ext cx="8507288" cy="3942160"/>
          </a:xfrm>
        </p:spPr>
        <p:txBody>
          <a:bodyPr/>
          <a:lstStyle/>
          <a:p>
            <a:pPr marL="285750" indent="-285750">
              <a:buFont typeface="Arial" panose="020B0604020202020204" pitchFamily="34" charset="0"/>
              <a:buChar char="•"/>
            </a:pPr>
            <a:r>
              <a:rPr lang="en-AU" dirty="0" smtClean="0"/>
              <a:t>Outcomes</a:t>
            </a:r>
          </a:p>
          <a:p>
            <a:pPr marL="733425" lvl="1" indent="-285750">
              <a:buFont typeface="Arial" panose="020B0604020202020204" pitchFamily="34" charset="0"/>
              <a:buChar char="•"/>
            </a:pPr>
            <a:r>
              <a:rPr lang="en-AU" sz="2000" dirty="0" smtClean="0"/>
              <a:t>The network is required to improve collective understanding of how to maximise acquisition quality and area</a:t>
            </a:r>
          </a:p>
          <a:p>
            <a:pPr marL="733425" lvl="1" indent="-285750">
              <a:buFont typeface="Arial" panose="020B0604020202020204" pitchFamily="34" charset="0"/>
              <a:buChar char="•"/>
            </a:pPr>
            <a:r>
              <a:rPr lang="en-AU" sz="2000" dirty="0" smtClean="0"/>
              <a:t>Collaboration will help achieve outcomes for reduced costs</a:t>
            </a:r>
          </a:p>
          <a:p>
            <a:pPr marL="733425" lvl="1" indent="-285750">
              <a:buFont typeface="Arial" panose="020B0604020202020204" pitchFamily="34" charset="0"/>
              <a:buChar char="•"/>
            </a:pPr>
            <a:r>
              <a:rPr lang="en-AU" sz="2000" dirty="0" smtClean="0"/>
              <a:t> Standards are needed that meet a range of user requirements</a:t>
            </a:r>
          </a:p>
          <a:p>
            <a:pPr marL="733425" lvl="1" indent="-285750">
              <a:buFont typeface="Arial" panose="020B0604020202020204" pitchFamily="34" charset="0"/>
              <a:buChar char="•"/>
            </a:pPr>
            <a:r>
              <a:rPr lang="en-AU" sz="2000" dirty="0" smtClean="0"/>
              <a:t>A list of equipment should be developed that can by shared for national interest acquisitions</a:t>
            </a:r>
            <a:endParaRPr lang="en-US" dirty="0">
              <a:solidFill>
                <a:schemeClr val="accent5">
                  <a:lumMod val="75000"/>
                </a:schemeClr>
              </a:solidFill>
            </a:endParaRPr>
          </a:p>
        </p:txBody>
      </p:sp>
    </p:spTree>
    <p:extLst>
      <p:ext uri="{BB962C8B-B14F-4D97-AF65-F5344CB8AC3E}">
        <p14:creationId xmlns:p14="http://schemas.microsoft.com/office/powerpoint/2010/main" val="374050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486"/>
            <a:ext cx="8229600" cy="492443"/>
          </a:xfrm>
        </p:spPr>
        <p:txBody>
          <a:bodyPr/>
          <a:lstStyle/>
          <a:p>
            <a:r>
              <a:rPr lang="en-AU" dirty="0" smtClean="0"/>
              <a:t>Activities Within Geoscience Australia ….</a:t>
            </a:r>
            <a:endParaRPr lang="en-AU" dirty="0"/>
          </a:p>
        </p:txBody>
      </p:sp>
      <p:sp>
        <p:nvSpPr>
          <p:cNvPr id="3" name="Content Placeholder 2"/>
          <p:cNvSpPr>
            <a:spLocks noGrp="1"/>
          </p:cNvSpPr>
          <p:nvPr>
            <p:ph idx="1"/>
          </p:nvPr>
        </p:nvSpPr>
        <p:spPr>
          <a:xfrm>
            <a:off x="251520" y="699542"/>
            <a:ext cx="3682752" cy="3942160"/>
          </a:xfrm>
        </p:spPr>
        <p:txBody>
          <a:bodyPr/>
          <a:lstStyle/>
          <a:p>
            <a:r>
              <a:rPr lang="en-AU" dirty="0" smtClean="0"/>
              <a:t>Geoscience Australia is re-structuring its approach:</a:t>
            </a:r>
          </a:p>
          <a:p>
            <a:r>
              <a:rPr lang="en-AU" sz="2000" dirty="0" smtClean="0"/>
              <a:t>Receipt </a:t>
            </a:r>
            <a:r>
              <a:rPr lang="en-AU" sz="2000" dirty="0"/>
              <a:t>of external data</a:t>
            </a:r>
          </a:p>
          <a:p>
            <a:r>
              <a:rPr lang="en-AU" sz="2000" dirty="0" smtClean="0"/>
              <a:t>Operational work-flows</a:t>
            </a:r>
          </a:p>
          <a:p>
            <a:r>
              <a:rPr lang="en-AU" sz="2000" dirty="0" smtClean="0"/>
              <a:t>Point cloud delivery</a:t>
            </a:r>
          </a:p>
          <a:p>
            <a:r>
              <a:rPr lang="en-AU" sz="2000" dirty="0" smtClean="0"/>
              <a:t>Improved metadata and relational data management (Hydroid)</a:t>
            </a:r>
          </a:p>
          <a:p>
            <a:r>
              <a:rPr lang="en-AU" sz="2000" dirty="0" smtClean="0"/>
              <a:t>Leveraging work on the MH370 and </a:t>
            </a:r>
            <a:r>
              <a:rPr lang="en-AU" sz="2000" dirty="0" err="1" smtClean="0"/>
              <a:t>AGDC</a:t>
            </a:r>
            <a:endParaRPr lang="en-AU" sz="2000" dirty="0" smtClean="0"/>
          </a:p>
          <a:p>
            <a:r>
              <a:rPr lang="en-AU" sz="2000" dirty="0" smtClean="0"/>
              <a:t> </a:t>
            </a:r>
          </a:p>
          <a:p>
            <a:endParaRPr lang="en-AU" sz="2000" dirty="0" smtClean="0"/>
          </a:p>
        </p:txBody>
      </p:sp>
      <p:pic>
        <p:nvPicPr>
          <p:cNvPr id="5" name="Picture 2" descr="C:\Users\u21472\AppData\Local\Microsoft\Windows\Temporary Internet Files\Content.Outlook\LX4ZU5HO\Bathymetry_Workshop_Darwin_comp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2328" y="843558"/>
            <a:ext cx="5194168"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08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p:txBody>
          <a:bodyPr/>
          <a:lstStyle/>
          <a:p>
            <a:r>
              <a:rPr lang="en-US" dirty="0" smtClean="0"/>
              <a:t>Fundamental Marine Datasets at GA</a:t>
            </a:r>
            <a:endParaRPr lang="en-US" dirty="0"/>
          </a:p>
        </p:txBody>
      </p:sp>
      <p:sp>
        <p:nvSpPr>
          <p:cNvPr id="595971" name="Rectangle 3"/>
          <p:cNvSpPr>
            <a:spLocks noGrp="1" noChangeArrowheads="1"/>
          </p:cNvSpPr>
          <p:nvPr>
            <p:ph type="body" idx="1"/>
          </p:nvPr>
        </p:nvSpPr>
        <p:spPr>
          <a:xfrm>
            <a:off x="457200" y="735807"/>
            <a:ext cx="8579296" cy="3942160"/>
          </a:xfrm>
        </p:spPr>
        <p:txBody>
          <a:bodyPr/>
          <a:lstStyle/>
          <a:p>
            <a:pPr marL="285750" indent="-285750">
              <a:buFont typeface="Arial" panose="020B0604020202020204" pitchFamily="34" charset="0"/>
              <a:buChar char="•"/>
            </a:pPr>
            <a:r>
              <a:rPr lang="en-US" dirty="0" smtClean="0"/>
              <a:t>GA is currently undertaking full review of fundamental marine datasets it holds</a:t>
            </a:r>
          </a:p>
          <a:p>
            <a:pPr marL="285750" indent="-285750">
              <a:buFont typeface="Arial" panose="020B0604020202020204" pitchFamily="34" charset="0"/>
              <a:buChar char="•"/>
            </a:pPr>
            <a:r>
              <a:rPr lang="en-US" dirty="0" smtClean="0"/>
              <a:t>Improving data flows, accessibility and data consistency for</a:t>
            </a:r>
          </a:p>
          <a:p>
            <a:pPr marL="733425" lvl="1" indent="-285750">
              <a:buFont typeface="Arial" panose="020B0604020202020204" pitchFamily="34" charset="0"/>
              <a:buChar char="•"/>
            </a:pPr>
            <a:r>
              <a:rPr lang="en-US" sz="2000" dirty="0" smtClean="0"/>
              <a:t>Bathymetry and backscatter</a:t>
            </a:r>
          </a:p>
          <a:p>
            <a:pPr marL="733425" lvl="1" indent="-285750">
              <a:buFont typeface="Arial" panose="020B0604020202020204" pitchFamily="34" charset="0"/>
              <a:buChar char="•"/>
            </a:pPr>
            <a:r>
              <a:rPr lang="en-US" sz="2000" dirty="0" smtClean="0"/>
              <a:t>Seabed samples</a:t>
            </a:r>
          </a:p>
          <a:p>
            <a:pPr marL="733425" lvl="1" indent="-285750">
              <a:buFont typeface="Arial" panose="020B0604020202020204" pitchFamily="34" charset="0"/>
              <a:buChar char="•"/>
            </a:pPr>
            <a:r>
              <a:rPr lang="en-US" sz="2000" dirty="0" smtClean="0"/>
              <a:t>Geomorphology</a:t>
            </a:r>
          </a:p>
        </p:txBody>
      </p:sp>
    </p:spTree>
    <p:extLst>
      <p:ext uri="{BB962C8B-B14F-4D97-AF65-F5344CB8AC3E}">
        <p14:creationId xmlns:p14="http://schemas.microsoft.com/office/powerpoint/2010/main" val="334327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Context of current marine data management</a:t>
            </a:r>
            <a:endParaRPr lang="en-AU"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AU" dirty="0" smtClean="0"/>
              <a:t>Lack of internal documentation for future state marine data management</a:t>
            </a:r>
          </a:p>
          <a:p>
            <a:pPr marL="342900" indent="-342900">
              <a:buFont typeface="Arial" panose="020B0604020202020204" pitchFamily="34" charset="0"/>
              <a:buChar char="•"/>
            </a:pPr>
            <a:r>
              <a:rPr lang="en-AU" dirty="0" smtClean="0"/>
              <a:t>Lack of current efficient processes for marine data management </a:t>
            </a:r>
          </a:p>
          <a:p>
            <a:pPr marL="342900" indent="-342900">
              <a:buFont typeface="Arial" panose="020B0604020202020204" pitchFamily="34" charset="0"/>
              <a:buChar char="•"/>
            </a:pPr>
            <a:r>
              <a:rPr lang="en-AU" dirty="0" smtClean="0"/>
              <a:t>Current drive to map workflows of fundamental flagship marine datasets and processes to better operationalise future state </a:t>
            </a:r>
          </a:p>
          <a:p>
            <a:endParaRPr lang="en-AU" dirty="0"/>
          </a:p>
          <a:p>
            <a:pPr marL="457200" indent="-457200">
              <a:buFont typeface="Arial" panose="020B0604020202020204" pitchFamily="34" charset="0"/>
              <a:buChar char="•"/>
            </a:pPr>
            <a:endParaRPr lang="en-AU" dirty="0"/>
          </a:p>
        </p:txBody>
      </p:sp>
      <p:sp>
        <p:nvSpPr>
          <p:cNvPr id="4" name="Footer Placeholder 3"/>
          <p:cNvSpPr>
            <a:spLocks noGrp="1"/>
          </p:cNvSpPr>
          <p:nvPr>
            <p:ph type="ftr" sz="quarter" idx="10"/>
          </p:nvPr>
        </p:nvSpPr>
        <p:spPr/>
        <p:txBody>
          <a:bodyPr/>
          <a:lstStyle/>
          <a:p>
            <a:endParaRPr lang="en-AU" dirty="0"/>
          </a:p>
        </p:txBody>
      </p:sp>
    </p:spTree>
    <p:extLst>
      <p:ext uri="{BB962C8B-B14F-4D97-AF65-F5344CB8AC3E}">
        <p14:creationId xmlns:p14="http://schemas.microsoft.com/office/powerpoint/2010/main" val="3281934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Future steps for GA</a:t>
            </a:r>
            <a:endParaRPr lang="en-AU"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AU" dirty="0" smtClean="0"/>
              <a:t>Map workflow of future state for fundamental flagship marine datasets</a:t>
            </a:r>
          </a:p>
          <a:p>
            <a:pPr marL="790575" lvl="1" indent="-342900">
              <a:buFont typeface="Arial" panose="020B0604020202020204" pitchFamily="34" charset="0"/>
              <a:buChar char="•"/>
            </a:pPr>
            <a:r>
              <a:rPr lang="en-AU" dirty="0" smtClean="0"/>
              <a:t>Standardise workflows </a:t>
            </a:r>
          </a:p>
          <a:p>
            <a:pPr marL="790575" lvl="1" indent="-342900">
              <a:buFont typeface="Arial" panose="020B0604020202020204" pitchFamily="34" charset="0"/>
              <a:buChar char="•"/>
            </a:pPr>
            <a:r>
              <a:rPr lang="en-AU" dirty="0" smtClean="0"/>
              <a:t>Automate where possible</a:t>
            </a:r>
          </a:p>
          <a:p>
            <a:pPr marL="790575" lvl="1" indent="-342900">
              <a:buFont typeface="Arial" panose="020B0604020202020204" pitchFamily="34" charset="0"/>
              <a:buChar char="•"/>
            </a:pPr>
            <a:r>
              <a:rPr lang="en-AU" dirty="0" smtClean="0"/>
              <a:t>User feedback and testing incorporated into models</a:t>
            </a:r>
          </a:p>
          <a:p>
            <a:pPr marL="790575" lvl="1" indent="-342900">
              <a:buFont typeface="Arial" panose="020B0604020202020204" pitchFamily="34" charset="0"/>
              <a:buChar char="•"/>
            </a:pPr>
            <a:r>
              <a:rPr lang="en-AU" dirty="0" smtClean="0"/>
              <a:t>Efficiency in processing and publishing data acquired from all marine samples and data acq</a:t>
            </a:r>
            <a:r>
              <a:rPr lang="en-AU" dirty="0"/>
              <a:t>u</a:t>
            </a:r>
            <a:r>
              <a:rPr lang="en-AU" dirty="0" smtClean="0"/>
              <a:t>ired. </a:t>
            </a:r>
            <a:endParaRPr lang="en-AU" dirty="0"/>
          </a:p>
          <a:p>
            <a:endParaRPr lang="en-AU" dirty="0"/>
          </a:p>
        </p:txBody>
      </p:sp>
      <p:sp>
        <p:nvSpPr>
          <p:cNvPr id="4" name="Footer Placeholder 3"/>
          <p:cNvSpPr>
            <a:spLocks noGrp="1"/>
          </p:cNvSpPr>
          <p:nvPr>
            <p:ph type="ftr" sz="quarter" idx="10"/>
          </p:nvPr>
        </p:nvSpPr>
        <p:spPr/>
        <p:txBody>
          <a:bodyPr/>
          <a:lstStyle/>
          <a:p>
            <a:endParaRPr lang="en-AU" dirty="0"/>
          </a:p>
        </p:txBody>
      </p:sp>
    </p:spTree>
    <p:extLst>
      <p:ext uri="{BB962C8B-B14F-4D97-AF65-F5344CB8AC3E}">
        <p14:creationId xmlns:p14="http://schemas.microsoft.com/office/powerpoint/2010/main" val="32138026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Timeline</a:t>
            </a:r>
            <a:endParaRPr lang="en-AU" dirty="0"/>
          </a:p>
        </p:txBody>
      </p:sp>
      <p:sp>
        <p:nvSpPr>
          <p:cNvPr id="3" name="Content Placeholder 2"/>
          <p:cNvSpPr>
            <a:spLocks noGrp="1"/>
          </p:cNvSpPr>
          <p:nvPr>
            <p:ph idx="1"/>
          </p:nvPr>
        </p:nvSpPr>
        <p:spPr>
          <a:xfrm>
            <a:off x="457200" y="771549"/>
            <a:ext cx="8507288" cy="3906417"/>
          </a:xfrm>
          <a:solidFill>
            <a:schemeClr val="accent1">
              <a:lumMod val="20000"/>
              <a:lumOff val="80000"/>
            </a:schemeClr>
          </a:solidFill>
        </p:spPr>
        <p:txBody>
          <a:bodyPr/>
          <a:lstStyle/>
          <a:p>
            <a:endParaRPr lang="en-AU" dirty="0"/>
          </a:p>
        </p:txBody>
      </p:sp>
      <p:sp>
        <p:nvSpPr>
          <p:cNvPr id="4" name="Footer Placeholder 3"/>
          <p:cNvSpPr>
            <a:spLocks noGrp="1"/>
          </p:cNvSpPr>
          <p:nvPr>
            <p:ph type="ftr" sz="quarter" idx="10"/>
          </p:nvPr>
        </p:nvSpPr>
        <p:spPr/>
        <p:txBody>
          <a:bodyPr/>
          <a:lstStyle/>
          <a:p>
            <a:endParaRPr lang="en-AU" dirty="0"/>
          </a:p>
        </p:txBody>
      </p:sp>
      <p:sp>
        <p:nvSpPr>
          <p:cNvPr id="5" name="AutoShape 3"/>
          <p:cNvSpPr>
            <a:spLocks noChangeAspect="1" noChangeArrowheads="1"/>
          </p:cNvSpPr>
          <p:nvPr/>
        </p:nvSpPr>
        <p:spPr bwMode="auto">
          <a:xfrm>
            <a:off x="0" y="0"/>
            <a:ext cx="475615" cy="43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AU"/>
          </a:p>
        </p:txBody>
      </p:sp>
      <p:grpSp>
        <p:nvGrpSpPr>
          <p:cNvPr id="6" name="Group 5"/>
          <p:cNvGrpSpPr>
            <a:grpSpLocks/>
          </p:cNvGrpSpPr>
          <p:nvPr/>
        </p:nvGrpSpPr>
        <p:grpSpPr bwMode="auto">
          <a:xfrm>
            <a:off x="264573" y="1424537"/>
            <a:ext cx="8614854" cy="2688125"/>
            <a:chOff x="-74" y="-82"/>
            <a:chExt cx="883" cy="238"/>
          </a:xfrm>
        </p:grpSpPr>
        <p:sp>
          <p:nvSpPr>
            <p:cNvPr id="7" name="Rectangle 6"/>
            <p:cNvSpPr>
              <a:spLocks noChangeArrowheads="1"/>
            </p:cNvSpPr>
            <p:nvPr/>
          </p:nvSpPr>
          <p:spPr bwMode="auto">
            <a:xfrm>
              <a:off x="-2" y="-1"/>
              <a:ext cx="747" cy="68"/>
            </a:xfrm>
            <a:prstGeom prst="rect">
              <a:avLst/>
            </a:prstGeom>
            <a:solidFill>
              <a:srgbClr val="CFCFCF"/>
            </a:solidFill>
            <a:ln w="2">
              <a:solidFill>
                <a:srgbClr val="A5A5A5"/>
              </a:solidFill>
              <a:miter lim="800000"/>
              <a:headEnd/>
              <a:tailEnd/>
            </a:ln>
          </p:spPr>
          <p:txBody>
            <a:bodyPr rot="0" vert="horz" wrap="square" lIns="91440" tIns="45720" rIns="91440" bIns="45720" anchor="t" anchorCtr="0" upright="1">
              <a:noAutofit/>
            </a:bodyPr>
            <a:lstStyle/>
            <a:p>
              <a:endParaRPr lang="en-AU"/>
            </a:p>
          </p:txBody>
        </p:sp>
        <p:sp>
          <p:nvSpPr>
            <p:cNvPr id="8" name="Rectangle 7" descr="Thu 1/09/16"/>
            <p:cNvSpPr>
              <a:spLocks noChangeArrowheads="1"/>
            </p:cNvSpPr>
            <p:nvPr/>
          </p:nvSpPr>
          <p:spPr bwMode="auto">
            <a:xfrm>
              <a:off x="-74" y="-3"/>
              <a:ext cx="70"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r"/>
              <a:r>
                <a:rPr lang="en-AU" sz="1000">
                  <a:solidFill>
                    <a:srgbClr val="073451"/>
                  </a:solidFill>
                  <a:effectLst/>
                  <a:latin typeface="Calibri"/>
                  <a:ea typeface="Times New Roman"/>
                </a:rPr>
                <a:t>Start</a:t>
              </a:r>
              <a:r>
                <a:rPr lang="en-AU" sz="1200">
                  <a:effectLst/>
                  <a:latin typeface="Times New Roman"/>
                  <a:ea typeface="Times New Roman"/>
                </a:rPr>
                <a:t/>
              </a:r>
              <a:br>
                <a:rPr lang="en-AU" sz="1200">
                  <a:effectLst/>
                  <a:latin typeface="Times New Roman"/>
                  <a:ea typeface="Times New Roman"/>
                </a:rPr>
              </a:br>
              <a:r>
                <a:rPr lang="en-AU" sz="800">
                  <a:solidFill>
                    <a:srgbClr val="4F81BD"/>
                  </a:solidFill>
                  <a:effectLst/>
                  <a:latin typeface="Calibri"/>
                  <a:ea typeface="Times New Roman"/>
                </a:rPr>
                <a:t>Thu 1/09/16</a:t>
              </a:r>
              <a:endParaRPr lang="en-AU" sz="1200">
                <a:effectLst/>
                <a:latin typeface="Times New Roman"/>
                <a:ea typeface="Times New Roman"/>
              </a:endParaRPr>
            </a:p>
          </p:txBody>
        </p:sp>
        <p:sp>
          <p:nvSpPr>
            <p:cNvPr id="9" name="Rectangle 8" descr="Fri 30/11/18"/>
            <p:cNvSpPr>
              <a:spLocks noChangeArrowheads="1"/>
            </p:cNvSpPr>
            <p:nvPr/>
          </p:nvSpPr>
          <p:spPr bwMode="auto">
            <a:xfrm>
              <a:off x="747" y="-3"/>
              <a:ext cx="62" cy="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r>
                <a:rPr lang="en-AU" sz="1000">
                  <a:solidFill>
                    <a:srgbClr val="073451"/>
                  </a:solidFill>
                  <a:effectLst/>
                  <a:latin typeface="Calibri"/>
                  <a:ea typeface="Times New Roman"/>
                </a:rPr>
                <a:t>Finish</a:t>
              </a:r>
              <a:r>
                <a:rPr lang="en-AU" sz="1200">
                  <a:effectLst/>
                  <a:latin typeface="Times New Roman"/>
                  <a:ea typeface="Times New Roman"/>
                </a:rPr>
                <a:t/>
              </a:r>
              <a:br>
                <a:rPr lang="en-AU" sz="1200">
                  <a:effectLst/>
                  <a:latin typeface="Times New Roman"/>
                  <a:ea typeface="Times New Roman"/>
                </a:rPr>
              </a:br>
              <a:r>
                <a:rPr lang="en-AU" sz="800">
                  <a:solidFill>
                    <a:srgbClr val="4F81BD"/>
                  </a:solidFill>
                  <a:effectLst/>
                  <a:latin typeface="Calibri"/>
                  <a:ea typeface="Times New Roman"/>
                </a:rPr>
                <a:t>Fri 30/11/18</a:t>
              </a:r>
              <a:endParaRPr lang="en-AU" sz="1200">
                <a:effectLst/>
                <a:latin typeface="Times New Roman"/>
                <a:ea typeface="Times New Roman"/>
              </a:endParaRPr>
            </a:p>
          </p:txBody>
        </p:sp>
        <p:sp>
          <p:nvSpPr>
            <p:cNvPr id="10" name="Rectangle 9" descr="3rd Quarter"/>
            <p:cNvSpPr>
              <a:spLocks noChangeArrowheads="1"/>
            </p:cNvSpPr>
            <p:nvPr/>
          </p:nvSpPr>
          <p:spPr bwMode="auto">
            <a:xfrm>
              <a:off x="275" y="-18"/>
              <a:ext cx="68" cy="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r>
                <a:rPr lang="en-AU" sz="1000">
                  <a:solidFill>
                    <a:srgbClr val="8EA3BD"/>
                  </a:solidFill>
                  <a:effectLst/>
                  <a:latin typeface="Calibri"/>
                  <a:ea typeface="Times New Roman"/>
                </a:rPr>
                <a:t>3rd Quarter</a:t>
              </a:r>
              <a:endParaRPr lang="en-AU" sz="1200">
                <a:effectLst/>
                <a:latin typeface="Times New Roman"/>
                <a:ea typeface="Times New Roman"/>
              </a:endParaRPr>
            </a:p>
          </p:txBody>
        </p:sp>
        <p:sp>
          <p:nvSpPr>
            <p:cNvPr id="11" name="Freeform 10"/>
            <p:cNvSpPr>
              <a:spLocks noChangeArrowheads="1"/>
            </p:cNvSpPr>
            <p:nvPr/>
          </p:nvSpPr>
          <p:spPr bwMode="auto">
            <a:xfrm>
              <a:off x="274" y="-6"/>
              <a:ext cx="0" cy="5"/>
            </a:xfrm>
            <a:custGeom>
              <a:avLst/>
              <a:gdLst>
                <a:gd name="T0" fmla="*/ 0 h 5"/>
                <a:gd name="T1" fmla="*/ 5 h 5"/>
              </a:gdLst>
              <a:ahLst/>
              <a:cxnLst>
                <a:cxn ang="0">
                  <a:pos x="0" y="T0"/>
                </a:cxn>
                <a:cxn ang="0">
                  <a:pos x="0" y="T1"/>
                </a:cxn>
              </a:cxnLst>
              <a:rect l="0" t="0" r="r" b="b"/>
              <a:pathLst>
                <a:path h="5">
                  <a:moveTo>
                    <a:pt x="0" y="0"/>
                  </a:moveTo>
                  <a:lnTo>
                    <a:pt x="0" y="5"/>
                  </a:lnTo>
                </a:path>
              </a:pathLst>
            </a:custGeom>
            <a:solidFill>
              <a:srgbClr val="FFFFFF"/>
            </a:solidFill>
            <a:ln w="1">
              <a:solidFill>
                <a:srgbClr val="8EA3BD"/>
              </a:solidFill>
              <a:prstDash val="solid"/>
              <a:round/>
              <a:headEnd/>
              <a:tailEnd/>
            </a:ln>
          </p:spPr>
          <p:txBody>
            <a:bodyPr rot="0" vert="horz" wrap="square" lIns="91440" tIns="45720" rIns="91440" bIns="45720" anchor="t" anchorCtr="0" upright="1">
              <a:noAutofit/>
            </a:bodyPr>
            <a:lstStyle/>
            <a:p>
              <a:endParaRPr lang="en-AU"/>
            </a:p>
          </p:txBody>
        </p:sp>
        <p:sp>
          <p:nvSpPr>
            <p:cNvPr id="12" name="Rectangle 11" descr="1st Quarter"/>
            <p:cNvSpPr>
              <a:spLocks noChangeArrowheads="1"/>
            </p:cNvSpPr>
            <p:nvPr/>
          </p:nvSpPr>
          <p:spPr bwMode="auto">
            <a:xfrm>
              <a:off x="442" y="-18"/>
              <a:ext cx="66" cy="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r>
                <a:rPr lang="en-AU" sz="1000">
                  <a:solidFill>
                    <a:srgbClr val="8EA3BD"/>
                  </a:solidFill>
                  <a:effectLst/>
                  <a:latin typeface="Calibri"/>
                  <a:ea typeface="Times New Roman"/>
                </a:rPr>
                <a:t>1st Quarter</a:t>
              </a:r>
              <a:endParaRPr lang="en-AU" sz="1200">
                <a:effectLst/>
                <a:latin typeface="Times New Roman"/>
                <a:ea typeface="Times New Roman"/>
              </a:endParaRPr>
            </a:p>
          </p:txBody>
        </p:sp>
        <p:sp>
          <p:nvSpPr>
            <p:cNvPr id="13" name="Freeform 12"/>
            <p:cNvSpPr>
              <a:spLocks noChangeArrowheads="1"/>
            </p:cNvSpPr>
            <p:nvPr/>
          </p:nvSpPr>
          <p:spPr bwMode="auto">
            <a:xfrm>
              <a:off x="441" y="-6"/>
              <a:ext cx="0" cy="5"/>
            </a:xfrm>
            <a:custGeom>
              <a:avLst/>
              <a:gdLst>
                <a:gd name="T0" fmla="*/ 0 h 5"/>
                <a:gd name="T1" fmla="*/ 5 h 5"/>
              </a:gdLst>
              <a:ahLst/>
              <a:cxnLst>
                <a:cxn ang="0">
                  <a:pos x="0" y="T0"/>
                </a:cxn>
                <a:cxn ang="0">
                  <a:pos x="0" y="T1"/>
                </a:cxn>
              </a:cxnLst>
              <a:rect l="0" t="0" r="r" b="b"/>
              <a:pathLst>
                <a:path h="5">
                  <a:moveTo>
                    <a:pt x="0" y="0"/>
                  </a:moveTo>
                  <a:lnTo>
                    <a:pt x="0" y="5"/>
                  </a:lnTo>
                </a:path>
              </a:pathLst>
            </a:custGeom>
            <a:solidFill>
              <a:srgbClr val="FFFFFF"/>
            </a:solidFill>
            <a:ln w="1">
              <a:solidFill>
                <a:srgbClr val="8EA3BD"/>
              </a:solidFill>
              <a:prstDash val="solid"/>
              <a:round/>
              <a:headEnd/>
              <a:tailEnd/>
            </a:ln>
          </p:spPr>
          <p:txBody>
            <a:bodyPr rot="0" vert="horz" wrap="square" lIns="91440" tIns="45720" rIns="91440" bIns="45720" anchor="t" anchorCtr="0" upright="1">
              <a:noAutofit/>
            </a:bodyPr>
            <a:lstStyle/>
            <a:p>
              <a:endParaRPr lang="en-AU"/>
            </a:p>
          </p:txBody>
        </p:sp>
        <p:sp>
          <p:nvSpPr>
            <p:cNvPr id="14" name="Rectangle 13" descr="3rd Quarter"/>
            <p:cNvSpPr>
              <a:spLocks noChangeArrowheads="1"/>
            </p:cNvSpPr>
            <p:nvPr/>
          </p:nvSpPr>
          <p:spPr bwMode="auto">
            <a:xfrm>
              <a:off x="606" y="-18"/>
              <a:ext cx="68" cy="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r>
                <a:rPr lang="en-AU" sz="1000">
                  <a:solidFill>
                    <a:srgbClr val="8EA3BD"/>
                  </a:solidFill>
                  <a:effectLst/>
                  <a:latin typeface="Calibri"/>
                  <a:ea typeface="Times New Roman"/>
                </a:rPr>
                <a:t>3rd Quarter</a:t>
              </a:r>
              <a:endParaRPr lang="en-AU" sz="1200">
                <a:effectLst/>
                <a:latin typeface="Times New Roman"/>
                <a:ea typeface="Times New Roman"/>
              </a:endParaRPr>
            </a:p>
          </p:txBody>
        </p:sp>
        <p:sp>
          <p:nvSpPr>
            <p:cNvPr id="15" name="Freeform 14"/>
            <p:cNvSpPr>
              <a:spLocks noChangeArrowheads="1"/>
            </p:cNvSpPr>
            <p:nvPr/>
          </p:nvSpPr>
          <p:spPr bwMode="auto">
            <a:xfrm>
              <a:off x="605" y="-6"/>
              <a:ext cx="0" cy="5"/>
            </a:xfrm>
            <a:custGeom>
              <a:avLst/>
              <a:gdLst>
                <a:gd name="T0" fmla="*/ 0 h 5"/>
                <a:gd name="T1" fmla="*/ 5 h 5"/>
              </a:gdLst>
              <a:ahLst/>
              <a:cxnLst>
                <a:cxn ang="0">
                  <a:pos x="0" y="T0"/>
                </a:cxn>
                <a:cxn ang="0">
                  <a:pos x="0" y="T1"/>
                </a:cxn>
              </a:cxnLst>
              <a:rect l="0" t="0" r="r" b="b"/>
              <a:pathLst>
                <a:path h="5">
                  <a:moveTo>
                    <a:pt x="0" y="0"/>
                  </a:moveTo>
                  <a:lnTo>
                    <a:pt x="0" y="5"/>
                  </a:lnTo>
                </a:path>
              </a:pathLst>
            </a:custGeom>
            <a:solidFill>
              <a:srgbClr val="FFFFFF"/>
            </a:solidFill>
            <a:ln w="1">
              <a:solidFill>
                <a:srgbClr val="8EA3BD"/>
              </a:solidFill>
              <a:prstDash val="solid"/>
              <a:round/>
              <a:headEnd/>
              <a:tailEnd/>
            </a:ln>
          </p:spPr>
          <p:txBody>
            <a:bodyPr rot="0" vert="horz" wrap="square" lIns="91440" tIns="45720" rIns="91440" bIns="45720" anchor="t" anchorCtr="0" upright="1">
              <a:noAutofit/>
            </a:bodyPr>
            <a:lstStyle/>
            <a:p>
              <a:endParaRPr lang="en-AU"/>
            </a:p>
          </p:txBody>
        </p:sp>
        <p:sp>
          <p:nvSpPr>
            <p:cNvPr id="16" name="Rectangle 15" descr="Documenting current GA workflows and procedures&#10;1/09/16 - 31/01/17"/>
            <p:cNvSpPr>
              <a:spLocks noChangeArrowheads="1"/>
            </p:cNvSpPr>
            <p:nvPr/>
          </p:nvSpPr>
          <p:spPr bwMode="auto">
            <a:xfrm>
              <a:off x="-1" y="0"/>
              <a:ext cx="139" cy="50"/>
            </a:xfrm>
            <a:prstGeom prst="rect">
              <a:avLst/>
            </a:prstGeom>
            <a:gradFill rotWithShape="0">
              <a:gsLst>
                <a:gs pos="0">
                  <a:srgbClr val="67788E"/>
                </a:gs>
                <a:gs pos="60001">
                  <a:srgbClr val="364D6A"/>
                </a:gs>
                <a:gs pos="70001">
                  <a:srgbClr val="364D6A"/>
                </a:gs>
                <a:gs pos="100000">
                  <a:srgbClr val="67788E"/>
                </a:gs>
              </a:gsLst>
              <a:lin ang="5400000" scaled="1"/>
            </a:gradFill>
            <a:ln w="1">
              <a:solidFill>
                <a:srgbClr val="FFFFFF"/>
              </a:solidFill>
              <a:miter lim="800000"/>
              <a:headEnd/>
              <a:tailEnd/>
            </a:ln>
          </p:spPr>
          <p:txBody>
            <a:bodyPr rot="0" vert="horz" wrap="square" lIns="1" tIns="1" rIns="1" bIns="1" anchor="t" anchorCtr="0" upright="1">
              <a:noAutofit/>
            </a:bodyPr>
            <a:lstStyle/>
            <a:p>
              <a:pPr algn="ctr"/>
              <a:r>
                <a:rPr lang="en-AU" sz="1000">
                  <a:solidFill>
                    <a:srgbClr val="FFFFFF"/>
                  </a:solidFill>
                  <a:effectLst/>
                  <a:latin typeface="Calibri"/>
                  <a:ea typeface="Times New Roman"/>
                </a:rPr>
                <a:t>Documenting current GA workflows and procedures</a:t>
              </a:r>
              <a:r>
                <a:rPr lang="en-AU" sz="1200">
                  <a:effectLst/>
                  <a:latin typeface="Times New Roman"/>
                  <a:ea typeface="Times New Roman"/>
                </a:rPr>
                <a:t/>
              </a:r>
              <a:br>
                <a:rPr lang="en-AU" sz="1200">
                  <a:effectLst/>
                  <a:latin typeface="Times New Roman"/>
                  <a:ea typeface="Times New Roman"/>
                </a:rPr>
              </a:br>
              <a:r>
                <a:rPr lang="en-AU" sz="800">
                  <a:solidFill>
                    <a:srgbClr val="FFFFFF"/>
                  </a:solidFill>
                  <a:effectLst/>
                  <a:latin typeface="Calibri"/>
                  <a:ea typeface="Times New Roman"/>
                </a:rPr>
                <a:t>1/09/16 - 31/01/17</a:t>
              </a:r>
              <a:endParaRPr lang="en-AU" sz="1200">
                <a:effectLst/>
                <a:latin typeface="Times New Roman"/>
                <a:ea typeface="Times New Roman"/>
              </a:endParaRPr>
            </a:p>
          </p:txBody>
        </p:sp>
        <p:sp>
          <p:nvSpPr>
            <p:cNvPr id="17" name="Rectangle 16" descr="Scope work packages &#10;3/04/17 - 30/06/17"/>
            <p:cNvSpPr>
              <a:spLocks noChangeArrowheads="1"/>
            </p:cNvSpPr>
            <p:nvPr/>
          </p:nvSpPr>
          <p:spPr bwMode="auto">
            <a:xfrm>
              <a:off x="193" y="0"/>
              <a:ext cx="81" cy="37"/>
            </a:xfrm>
            <a:prstGeom prst="rect">
              <a:avLst/>
            </a:prstGeom>
            <a:gradFill rotWithShape="0">
              <a:gsLst>
                <a:gs pos="0">
                  <a:srgbClr val="67788E"/>
                </a:gs>
                <a:gs pos="60001">
                  <a:srgbClr val="364D6A"/>
                </a:gs>
                <a:gs pos="70001">
                  <a:srgbClr val="364D6A"/>
                </a:gs>
                <a:gs pos="100000">
                  <a:srgbClr val="67788E"/>
                </a:gs>
              </a:gsLst>
              <a:lin ang="5400000" scaled="1"/>
            </a:gradFill>
            <a:ln w="1">
              <a:solidFill>
                <a:srgbClr val="FFFFFF"/>
              </a:solidFill>
              <a:miter lim="800000"/>
              <a:headEnd/>
              <a:tailEnd/>
            </a:ln>
          </p:spPr>
          <p:txBody>
            <a:bodyPr rot="0" vert="horz" wrap="square" lIns="1" tIns="1" rIns="1" bIns="1" anchor="t" anchorCtr="0" upright="1">
              <a:noAutofit/>
            </a:bodyPr>
            <a:lstStyle/>
            <a:p>
              <a:pPr algn="ctr"/>
              <a:r>
                <a:rPr lang="en-AU" sz="1000" dirty="0">
                  <a:solidFill>
                    <a:srgbClr val="FFFFFF"/>
                  </a:solidFill>
                  <a:effectLst/>
                  <a:latin typeface="Calibri"/>
                  <a:ea typeface="Times New Roman"/>
                </a:rPr>
                <a:t>Scope work packages </a:t>
              </a:r>
              <a:r>
                <a:rPr lang="en-AU" sz="1200" dirty="0">
                  <a:effectLst/>
                  <a:latin typeface="Times New Roman"/>
                  <a:ea typeface="Times New Roman"/>
                </a:rPr>
                <a:t/>
              </a:r>
              <a:br>
                <a:rPr lang="en-AU" sz="1200" dirty="0">
                  <a:effectLst/>
                  <a:latin typeface="Times New Roman"/>
                  <a:ea typeface="Times New Roman"/>
                </a:rPr>
              </a:br>
              <a:r>
                <a:rPr lang="en-AU" sz="800" dirty="0">
                  <a:solidFill>
                    <a:srgbClr val="FFFFFF"/>
                  </a:solidFill>
                  <a:effectLst/>
                  <a:latin typeface="Calibri"/>
                  <a:ea typeface="Times New Roman"/>
                </a:rPr>
                <a:t>3/04/17 - 30/06/17</a:t>
              </a:r>
              <a:endParaRPr lang="en-AU" sz="1200" dirty="0">
                <a:effectLst/>
                <a:latin typeface="Times New Roman"/>
                <a:ea typeface="Times New Roman"/>
              </a:endParaRPr>
            </a:p>
          </p:txBody>
        </p:sp>
        <p:sp>
          <p:nvSpPr>
            <p:cNvPr id="18" name="Rectangle 17" descr="Iterative development, testing and delivery of workflows&#10;22/05/17 - 1/11/18"/>
            <p:cNvSpPr>
              <a:spLocks noChangeArrowheads="1"/>
            </p:cNvSpPr>
            <p:nvPr/>
          </p:nvSpPr>
          <p:spPr bwMode="auto">
            <a:xfrm>
              <a:off x="237" y="37"/>
              <a:ext cx="481" cy="29"/>
            </a:xfrm>
            <a:prstGeom prst="rect">
              <a:avLst/>
            </a:prstGeom>
            <a:gradFill rotWithShape="0">
              <a:gsLst>
                <a:gs pos="0">
                  <a:srgbClr val="67788E"/>
                </a:gs>
                <a:gs pos="60001">
                  <a:srgbClr val="364D6A"/>
                </a:gs>
                <a:gs pos="70001">
                  <a:srgbClr val="364D6A"/>
                </a:gs>
                <a:gs pos="100000">
                  <a:srgbClr val="67788E"/>
                </a:gs>
              </a:gsLst>
              <a:lin ang="5400000" scaled="1"/>
            </a:gradFill>
            <a:ln w="1">
              <a:solidFill>
                <a:srgbClr val="FFFFFF"/>
              </a:solidFill>
              <a:miter lim="800000"/>
              <a:headEnd/>
              <a:tailEnd/>
            </a:ln>
          </p:spPr>
          <p:txBody>
            <a:bodyPr rot="0" vert="horz" wrap="square" lIns="1" tIns="1" rIns="1" bIns="1" anchor="t" anchorCtr="0" upright="1">
              <a:noAutofit/>
            </a:bodyPr>
            <a:lstStyle/>
            <a:p>
              <a:pPr algn="ctr"/>
              <a:r>
                <a:rPr lang="en-AU" sz="1000" dirty="0">
                  <a:solidFill>
                    <a:srgbClr val="FFFFFF"/>
                  </a:solidFill>
                  <a:effectLst/>
                  <a:latin typeface="Calibri"/>
                  <a:ea typeface="Times New Roman"/>
                </a:rPr>
                <a:t>Iterative development, testing and delivery of workflows</a:t>
              </a:r>
              <a:r>
                <a:rPr lang="en-AU" sz="1200" dirty="0">
                  <a:effectLst/>
                  <a:latin typeface="Times New Roman"/>
                  <a:ea typeface="Times New Roman"/>
                </a:rPr>
                <a:t/>
              </a:r>
              <a:br>
                <a:rPr lang="en-AU" sz="1200" dirty="0">
                  <a:effectLst/>
                  <a:latin typeface="Times New Roman"/>
                  <a:ea typeface="Times New Roman"/>
                </a:rPr>
              </a:br>
              <a:r>
                <a:rPr lang="en-AU" sz="800" dirty="0">
                  <a:solidFill>
                    <a:srgbClr val="FFFFFF"/>
                  </a:solidFill>
                  <a:effectLst/>
                  <a:latin typeface="Calibri"/>
                  <a:ea typeface="Times New Roman"/>
                </a:rPr>
                <a:t>22/05/17 - 1/11/18</a:t>
              </a:r>
              <a:endParaRPr lang="en-AU" sz="1200" dirty="0">
                <a:effectLst/>
                <a:latin typeface="Times New Roman"/>
                <a:ea typeface="Times New Roman"/>
              </a:endParaRPr>
            </a:p>
          </p:txBody>
        </p:sp>
        <p:sp>
          <p:nvSpPr>
            <p:cNvPr id="19" name="AutoShape 39"/>
            <p:cNvSpPr>
              <a:spLocks noChangeArrowheads="1"/>
            </p:cNvSpPr>
            <p:nvPr/>
          </p:nvSpPr>
          <p:spPr bwMode="auto">
            <a:xfrm>
              <a:off x="-74" y="-82"/>
              <a:ext cx="883" cy="238"/>
            </a:xfrm>
            <a:custGeom>
              <a:avLst/>
              <a:gdLst>
                <a:gd name="T0" fmla="+- 0 136 -74"/>
                <a:gd name="T1" fmla="*/ T0 w 883"/>
                <a:gd name="T2" fmla="+- 0 66 -82"/>
                <a:gd name="T3" fmla="*/ 66 h 238"/>
                <a:gd name="T4" fmla="+- 0 136 -74"/>
                <a:gd name="T5" fmla="*/ T4 w 883"/>
                <a:gd name="T6" fmla="+- 0 82 -82"/>
                <a:gd name="T7" fmla="*/ 82 h 238"/>
                <a:gd name="T8" fmla="+- 0 136 -74"/>
                <a:gd name="T9" fmla="*/ T8 w 883"/>
                <a:gd name="T10" fmla="+- 0 82 -82"/>
                <a:gd name="T11" fmla="*/ 82 h 238"/>
                <a:gd name="T12" fmla="+- 0 139 -74"/>
                <a:gd name="T13" fmla="*/ T12 w 883"/>
                <a:gd name="T14" fmla="+- 0 86 -82"/>
                <a:gd name="T15" fmla="*/ 86 h 238"/>
                <a:gd name="T16" fmla="+- 0 188 -74"/>
                <a:gd name="T17" fmla="*/ T16 w 883"/>
                <a:gd name="T18" fmla="+- 0 86 -82"/>
                <a:gd name="T19" fmla="*/ 86 h 238"/>
                <a:gd name="T20" fmla="+- 0 188 -74"/>
                <a:gd name="T21" fmla="*/ T20 w 883"/>
                <a:gd name="T22" fmla="+- 0 86 -82"/>
                <a:gd name="T23" fmla="*/ 86 h 238"/>
                <a:gd name="T24" fmla="+- 0 192 -74"/>
                <a:gd name="T25" fmla="*/ T24 w 883"/>
                <a:gd name="T26" fmla="+- 0 82 -82"/>
                <a:gd name="T27" fmla="*/ 82 h 238"/>
                <a:gd name="T28" fmla="+- 0 192 -74"/>
                <a:gd name="T29" fmla="*/ T28 w 883"/>
                <a:gd name="T30" fmla="+- 0 66 -82"/>
                <a:gd name="T31" fmla="*/ 66 h 23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883" h="238">
                  <a:moveTo>
                    <a:pt x="210" y="148"/>
                  </a:moveTo>
                  <a:lnTo>
                    <a:pt x="210" y="164"/>
                  </a:lnTo>
                  <a:moveTo>
                    <a:pt x="210" y="164"/>
                  </a:moveTo>
                  <a:cubicBezTo>
                    <a:pt x="210" y="166"/>
                    <a:pt x="211" y="167"/>
                    <a:pt x="213" y="168"/>
                  </a:cubicBezTo>
                  <a:lnTo>
                    <a:pt x="262" y="168"/>
                  </a:lnTo>
                  <a:moveTo>
                    <a:pt x="262" y="168"/>
                  </a:moveTo>
                  <a:cubicBezTo>
                    <a:pt x="264" y="167"/>
                    <a:pt x="266" y="166"/>
                    <a:pt x="266" y="164"/>
                  </a:cubicBezTo>
                  <a:lnTo>
                    <a:pt x="266" y="148"/>
                  </a:lnTo>
                </a:path>
              </a:pathLst>
            </a:custGeom>
            <a:solidFill>
              <a:srgbClr val="FFFFFF"/>
            </a:solidFill>
            <a:ln w="1">
              <a:solidFill>
                <a:srgbClr val="456287"/>
              </a:solidFill>
              <a:round/>
              <a:headEnd/>
              <a:tailEnd/>
            </a:ln>
          </p:spPr>
          <p:txBody>
            <a:bodyPr rot="0" vert="horz" wrap="square" lIns="91440" tIns="45720" rIns="91440" bIns="45720" anchor="t" anchorCtr="0" upright="1">
              <a:noAutofit/>
            </a:bodyPr>
            <a:lstStyle/>
            <a:p>
              <a:endParaRPr lang="en-AU"/>
            </a:p>
          </p:txBody>
        </p:sp>
        <p:sp>
          <p:nvSpPr>
            <p:cNvPr id="20" name="Freeform 19"/>
            <p:cNvSpPr>
              <a:spLocks noChangeArrowheads="1"/>
            </p:cNvSpPr>
            <p:nvPr/>
          </p:nvSpPr>
          <p:spPr bwMode="auto">
            <a:xfrm>
              <a:off x="164" y="86"/>
              <a:ext cx="0" cy="21"/>
            </a:xfrm>
            <a:custGeom>
              <a:avLst/>
              <a:gdLst>
                <a:gd name="T0" fmla="*/ 0 h 21"/>
                <a:gd name="T1" fmla="*/ 21 h 21"/>
              </a:gdLst>
              <a:ahLst/>
              <a:cxnLst>
                <a:cxn ang="0">
                  <a:pos x="0" y="T0"/>
                </a:cxn>
                <a:cxn ang="0">
                  <a:pos x="0" y="T1"/>
                </a:cxn>
              </a:cxnLst>
              <a:rect l="0" t="0" r="r" b="b"/>
              <a:pathLst>
                <a:path h="21">
                  <a:moveTo>
                    <a:pt x="0" y="0"/>
                  </a:moveTo>
                  <a:lnTo>
                    <a:pt x="0" y="21"/>
                  </a:lnTo>
                </a:path>
              </a:pathLst>
            </a:custGeom>
            <a:solidFill>
              <a:srgbClr val="FFFFFF"/>
            </a:solidFill>
            <a:ln w="1">
              <a:solidFill>
                <a:srgbClr val="456287"/>
              </a:solidFill>
              <a:prstDash val="solid"/>
              <a:round/>
              <a:headEnd/>
              <a:tailEnd/>
            </a:ln>
          </p:spPr>
          <p:txBody>
            <a:bodyPr rot="0" vert="horz" wrap="square" lIns="91440" tIns="45720" rIns="91440" bIns="45720" anchor="t" anchorCtr="0" upright="1">
              <a:noAutofit/>
            </a:bodyPr>
            <a:lstStyle/>
            <a:p>
              <a:endParaRPr lang="en-AU"/>
            </a:p>
          </p:txBody>
        </p:sp>
        <p:sp>
          <p:nvSpPr>
            <p:cNvPr id="21" name="Rectangle 20" descr="Identify broad future workflows &#10;30/01/17 - 31/03/17"/>
            <p:cNvSpPr>
              <a:spLocks noChangeArrowheads="1"/>
            </p:cNvSpPr>
            <p:nvPr/>
          </p:nvSpPr>
          <p:spPr bwMode="auto">
            <a:xfrm>
              <a:off x="105" y="107"/>
              <a:ext cx="119" cy="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ctr"/>
              <a:r>
                <a:rPr lang="en-AU" sz="1000">
                  <a:solidFill>
                    <a:srgbClr val="073451"/>
                  </a:solidFill>
                  <a:effectLst/>
                  <a:latin typeface="Calibri"/>
                  <a:ea typeface="Times New Roman"/>
                </a:rPr>
                <a:t>Identify broad future workflows </a:t>
              </a:r>
              <a:r>
                <a:rPr lang="en-AU" sz="1200">
                  <a:effectLst/>
                  <a:latin typeface="Times New Roman"/>
                  <a:ea typeface="Times New Roman"/>
                </a:rPr>
                <a:t/>
              </a:r>
              <a:br>
                <a:rPr lang="en-AU" sz="1200">
                  <a:effectLst/>
                  <a:latin typeface="Times New Roman"/>
                  <a:ea typeface="Times New Roman"/>
                </a:rPr>
              </a:br>
              <a:r>
                <a:rPr lang="en-AU" sz="800">
                  <a:solidFill>
                    <a:srgbClr val="4F81BD"/>
                  </a:solidFill>
                  <a:effectLst/>
                  <a:latin typeface="Calibri"/>
                  <a:ea typeface="Times New Roman"/>
                </a:rPr>
                <a:t>30/01/17 - 31/03/17</a:t>
              </a:r>
              <a:endParaRPr lang="en-AU" sz="1200">
                <a:effectLst/>
                <a:latin typeface="Times New Roman"/>
                <a:ea typeface="Times New Roman"/>
              </a:endParaRPr>
            </a:p>
          </p:txBody>
        </p:sp>
        <p:sp>
          <p:nvSpPr>
            <p:cNvPr id="22" name="AutoShape 42"/>
            <p:cNvSpPr>
              <a:spLocks noChangeArrowheads="1"/>
            </p:cNvSpPr>
            <p:nvPr/>
          </p:nvSpPr>
          <p:spPr bwMode="auto">
            <a:xfrm>
              <a:off x="-74" y="-82"/>
              <a:ext cx="883" cy="238"/>
            </a:xfrm>
            <a:custGeom>
              <a:avLst/>
              <a:gdLst>
                <a:gd name="T0" fmla="+- 0 190 -74"/>
                <a:gd name="T1" fmla="*/ T0 w 883"/>
                <a:gd name="T2" fmla="+- 0 0 -82"/>
                <a:gd name="T3" fmla="*/ 0 h 238"/>
                <a:gd name="T4" fmla="+- 0 190 -74"/>
                <a:gd name="T5" fmla="*/ T4 w 883"/>
                <a:gd name="T6" fmla="+- 0 -16 -82"/>
                <a:gd name="T7" fmla="*/ -16 h 238"/>
                <a:gd name="T8" fmla="+- 0 190 -74"/>
                <a:gd name="T9" fmla="*/ T8 w 883"/>
                <a:gd name="T10" fmla="+- 0 -16 -82"/>
                <a:gd name="T11" fmla="*/ -16 h 238"/>
                <a:gd name="T12" fmla="+- 0 193 -74"/>
                <a:gd name="T13" fmla="*/ T12 w 883"/>
                <a:gd name="T14" fmla="+- 0 -20 -82"/>
                <a:gd name="T15" fmla="*/ -20 h 238"/>
                <a:gd name="T16" fmla="+- 0 270 -74"/>
                <a:gd name="T17" fmla="*/ T16 w 883"/>
                <a:gd name="T18" fmla="+- 0 -20 -82"/>
                <a:gd name="T19" fmla="*/ -20 h 238"/>
                <a:gd name="T20" fmla="+- 0 269 -74"/>
                <a:gd name="T21" fmla="*/ T20 w 883"/>
                <a:gd name="T22" fmla="+- 0 -20 -82"/>
                <a:gd name="T23" fmla="*/ -20 h 238"/>
                <a:gd name="T24" fmla="+- 0 274 -74"/>
                <a:gd name="T25" fmla="*/ T24 w 883"/>
                <a:gd name="T26" fmla="+- 0 -16 -82"/>
                <a:gd name="T27" fmla="*/ -16 h 238"/>
                <a:gd name="T28" fmla="+- 0 274 -74"/>
                <a:gd name="T29" fmla="*/ T28 w 883"/>
                <a:gd name="T30" fmla="+- 0 0 -82"/>
                <a:gd name="T31" fmla="*/ 0 h 23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883" h="238">
                  <a:moveTo>
                    <a:pt x="264" y="82"/>
                  </a:moveTo>
                  <a:lnTo>
                    <a:pt x="264" y="66"/>
                  </a:lnTo>
                  <a:moveTo>
                    <a:pt x="264" y="66"/>
                  </a:moveTo>
                  <a:cubicBezTo>
                    <a:pt x="264" y="63"/>
                    <a:pt x="265" y="62"/>
                    <a:pt x="267" y="62"/>
                  </a:cubicBezTo>
                  <a:lnTo>
                    <a:pt x="344" y="62"/>
                  </a:lnTo>
                  <a:moveTo>
                    <a:pt x="343" y="62"/>
                  </a:moveTo>
                  <a:cubicBezTo>
                    <a:pt x="346" y="62"/>
                    <a:pt x="348" y="63"/>
                    <a:pt x="348" y="66"/>
                  </a:cubicBezTo>
                  <a:lnTo>
                    <a:pt x="348" y="82"/>
                  </a:lnTo>
                </a:path>
              </a:pathLst>
            </a:custGeom>
            <a:solidFill>
              <a:srgbClr val="FFFFFF"/>
            </a:solidFill>
            <a:ln w="1">
              <a:solidFill>
                <a:srgbClr val="456287"/>
              </a:solidFill>
              <a:round/>
              <a:headEnd/>
              <a:tailEnd/>
            </a:ln>
          </p:spPr>
          <p:txBody>
            <a:bodyPr rot="0" vert="horz" wrap="square" lIns="91440" tIns="45720" rIns="91440" bIns="45720" anchor="t" anchorCtr="0" upright="1">
              <a:noAutofit/>
            </a:bodyPr>
            <a:lstStyle/>
            <a:p>
              <a:endParaRPr lang="en-AU"/>
            </a:p>
          </p:txBody>
        </p:sp>
        <p:sp>
          <p:nvSpPr>
            <p:cNvPr id="23" name="Freeform 22"/>
            <p:cNvSpPr>
              <a:spLocks noChangeArrowheads="1"/>
            </p:cNvSpPr>
            <p:nvPr/>
          </p:nvSpPr>
          <p:spPr bwMode="auto">
            <a:xfrm>
              <a:off x="232" y="-33"/>
              <a:ext cx="0" cy="13"/>
            </a:xfrm>
            <a:custGeom>
              <a:avLst/>
              <a:gdLst>
                <a:gd name="T0" fmla="*/ 13 h 13"/>
                <a:gd name="T1" fmla="*/ 0 h 13"/>
              </a:gdLst>
              <a:ahLst/>
              <a:cxnLst>
                <a:cxn ang="0">
                  <a:pos x="0" y="T0"/>
                </a:cxn>
                <a:cxn ang="0">
                  <a:pos x="0" y="T1"/>
                </a:cxn>
              </a:cxnLst>
              <a:rect l="0" t="0" r="r" b="b"/>
              <a:pathLst>
                <a:path h="13">
                  <a:moveTo>
                    <a:pt x="0" y="13"/>
                  </a:moveTo>
                  <a:lnTo>
                    <a:pt x="0" y="0"/>
                  </a:lnTo>
                </a:path>
              </a:pathLst>
            </a:custGeom>
            <a:solidFill>
              <a:srgbClr val="FFFFFF"/>
            </a:solidFill>
            <a:ln w="1">
              <a:solidFill>
                <a:srgbClr val="456287"/>
              </a:solidFill>
              <a:prstDash val="solid"/>
              <a:round/>
              <a:headEnd/>
              <a:tailEnd/>
            </a:ln>
          </p:spPr>
          <p:txBody>
            <a:bodyPr rot="0" vert="horz" wrap="square" lIns="91440" tIns="45720" rIns="91440" bIns="45720" anchor="t" anchorCtr="0" upright="1">
              <a:noAutofit/>
            </a:bodyPr>
            <a:lstStyle/>
            <a:p>
              <a:endParaRPr lang="en-AU"/>
            </a:p>
          </p:txBody>
        </p:sp>
        <p:sp>
          <p:nvSpPr>
            <p:cNvPr id="24" name="Rectangle 23" descr="Collaborative definition of national flagship products&#10;31/03/17 - 30/06/17"/>
            <p:cNvSpPr>
              <a:spLocks noChangeArrowheads="1"/>
            </p:cNvSpPr>
            <p:nvPr/>
          </p:nvSpPr>
          <p:spPr bwMode="auto">
            <a:xfrm>
              <a:off x="159" y="-82"/>
              <a:ext cx="147" cy="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ctr"/>
              <a:r>
                <a:rPr lang="en-AU" sz="1000">
                  <a:solidFill>
                    <a:srgbClr val="073451"/>
                  </a:solidFill>
                  <a:effectLst/>
                  <a:latin typeface="Calibri"/>
                  <a:ea typeface="Times New Roman"/>
                </a:rPr>
                <a:t>Collaborative definition of national flagship products</a:t>
              </a:r>
              <a:r>
                <a:rPr lang="en-AU" sz="1200">
                  <a:effectLst/>
                  <a:latin typeface="Times New Roman"/>
                  <a:ea typeface="Times New Roman"/>
                </a:rPr>
                <a:t/>
              </a:r>
              <a:br>
                <a:rPr lang="en-AU" sz="1200">
                  <a:effectLst/>
                  <a:latin typeface="Times New Roman"/>
                  <a:ea typeface="Times New Roman"/>
                </a:rPr>
              </a:br>
              <a:r>
                <a:rPr lang="en-AU" sz="800">
                  <a:solidFill>
                    <a:srgbClr val="4F81BD"/>
                  </a:solidFill>
                  <a:effectLst/>
                  <a:latin typeface="Calibri"/>
                  <a:ea typeface="Times New Roman"/>
                </a:rPr>
                <a:t>31/03/17 - 30/06/17</a:t>
              </a:r>
              <a:endParaRPr lang="en-AU" sz="1200">
                <a:effectLst/>
                <a:latin typeface="Times New Roman"/>
                <a:ea typeface="Times New Roman"/>
              </a:endParaRPr>
            </a:p>
          </p:txBody>
        </p:sp>
        <p:sp>
          <p:nvSpPr>
            <p:cNvPr id="25" name="AutoShape 45"/>
            <p:cNvSpPr>
              <a:spLocks noChangeArrowheads="1"/>
            </p:cNvSpPr>
            <p:nvPr/>
          </p:nvSpPr>
          <p:spPr bwMode="auto">
            <a:xfrm>
              <a:off x="-74" y="-82"/>
              <a:ext cx="883" cy="238"/>
            </a:xfrm>
            <a:custGeom>
              <a:avLst/>
              <a:gdLst>
                <a:gd name="T0" fmla="+- 0 716 -74"/>
                <a:gd name="T1" fmla="*/ T0 w 883"/>
                <a:gd name="T2" fmla="+- 0 0 -82"/>
                <a:gd name="T3" fmla="*/ 0 h 238"/>
                <a:gd name="T4" fmla="+- 0 716 -74"/>
                <a:gd name="T5" fmla="*/ T4 w 883"/>
                <a:gd name="T6" fmla="+- 0 -16 -82"/>
                <a:gd name="T7" fmla="*/ -16 h 238"/>
                <a:gd name="T8" fmla="+- 0 716 -74"/>
                <a:gd name="T9" fmla="*/ T8 w 883"/>
                <a:gd name="T10" fmla="+- 0 -16 -82"/>
                <a:gd name="T11" fmla="*/ -16 h 238"/>
                <a:gd name="T12" fmla="+- 0 719 -74"/>
                <a:gd name="T13" fmla="*/ T12 w 883"/>
                <a:gd name="T14" fmla="+- 0 -20 -82"/>
                <a:gd name="T15" fmla="*/ -20 h 238"/>
                <a:gd name="T16" fmla="+- 0 740 -74"/>
                <a:gd name="T17" fmla="*/ T16 w 883"/>
                <a:gd name="T18" fmla="+- 0 -20 -82"/>
                <a:gd name="T19" fmla="*/ -20 h 238"/>
                <a:gd name="T20" fmla="+- 0 739 -74"/>
                <a:gd name="T21" fmla="*/ T20 w 883"/>
                <a:gd name="T22" fmla="+- 0 -20 -82"/>
                <a:gd name="T23" fmla="*/ -20 h 238"/>
                <a:gd name="T24" fmla="+- 0 744 -74"/>
                <a:gd name="T25" fmla="*/ T24 w 883"/>
                <a:gd name="T26" fmla="+- 0 -16 -82"/>
                <a:gd name="T27" fmla="*/ -16 h 238"/>
                <a:gd name="T28" fmla="+- 0 744 -74"/>
                <a:gd name="T29" fmla="*/ T28 w 883"/>
                <a:gd name="T30" fmla="+- 0 0 -82"/>
                <a:gd name="T31" fmla="*/ 0 h 238"/>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883" h="238">
                  <a:moveTo>
                    <a:pt x="790" y="82"/>
                  </a:moveTo>
                  <a:lnTo>
                    <a:pt x="790" y="66"/>
                  </a:lnTo>
                  <a:moveTo>
                    <a:pt x="790" y="66"/>
                  </a:moveTo>
                  <a:cubicBezTo>
                    <a:pt x="790" y="63"/>
                    <a:pt x="791" y="62"/>
                    <a:pt x="793" y="62"/>
                  </a:cubicBezTo>
                  <a:lnTo>
                    <a:pt x="814" y="62"/>
                  </a:lnTo>
                  <a:moveTo>
                    <a:pt x="813" y="62"/>
                  </a:moveTo>
                  <a:cubicBezTo>
                    <a:pt x="816" y="62"/>
                    <a:pt x="818" y="63"/>
                    <a:pt x="818" y="66"/>
                  </a:cubicBezTo>
                  <a:lnTo>
                    <a:pt x="818" y="82"/>
                  </a:lnTo>
                </a:path>
              </a:pathLst>
            </a:custGeom>
            <a:solidFill>
              <a:srgbClr val="FFFFFF"/>
            </a:solidFill>
            <a:ln w="1">
              <a:solidFill>
                <a:srgbClr val="456287"/>
              </a:solidFill>
              <a:round/>
              <a:headEnd/>
              <a:tailEnd/>
            </a:ln>
          </p:spPr>
          <p:txBody>
            <a:bodyPr rot="0" vert="horz" wrap="square" lIns="91440" tIns="45720" rIns="91440" bIns="45720" anchor="t" anchorCtr="0" upright="1">
              <a:noAutofit/>
            </a:bodyPr>
            <a:lstStyle/>
            <a:p>
              <a:endParaRPr lang="en-AU"/>
            </a:p>
          </p:txBody>
        </p:sp>
        <p:sp>
          <p:nvSpPr>
            <p:cNvPr id="26" name="Freeform 25"/>
            <p:cNvSpPr>
              <a:spLocks noChangeArrowheads="1"/>
            </p:cNvSpPr>
            <p:nvPr/>
          </p:nvSpPr>
          <p:spPr bwMode="auto">
            <a:xfrm>
              <a:off x="730" y="-25"/>
              <a:ext cx="0" cy="5"/>
            </a:xfrm>
            <a:custGeom>
              <a:avLst/>
              <a:gdLst>
                <a:gd name="T0" fmla="*/ 5 h 5"/>
                <a:gd name="T1" fmla="*/ 0 h 5"/>
              </a:gdLst>
              <a:ahLst/>
              <a:cxnLst>
                <a:cxn ang="0">
                  <a:pos x="0" y="T0"/>
                </a:cxn>
                <a:cxn ang="0">
                  <a:pos x="0" y="T1"/>
                </a:cxn>
              </a:cxnLst>
              <a:rect l="0" t="0" r="r" b="b"/>
              <a:pathLst>
                <a:path h="5">
                  <a:moveTo>
                    <a:pt x="0" y="5"/>
                  </a:moveTo>
                  <a:lnTo>
                    <a:pt x="0" y="0"/>
                  </a:lnTo>
                </a:path>
              </a:pathLst>
            </a:custGeom>
            <a:solidFill>
              <a:srgbClr val="FFFFFF"/>
            </a:solidFill>
            <a:ln w="1">
              <a:solidFill>
                <a:srgbClr val="456287"/>
              </a:solidFill>
              <a:prstDash val="solid"/>
              <a:round/>
              <a:headEnd/>
              <a:tailEnd/>
            </a:ln>
          </p:spPr>
          <p:txBody>
            <a:bodyPr rot="0" vert="horz" wrap="square" lIns="91440" tIns="45720" rIns="91440" bIns="45720" anchor="t" anchorCtr="0" upright="1">
              <a:noAutofit/>
            </a:bodyPr>
            <a:lstStyle/>
            <a:p>
              <a:endParaRPr lang="en-AU"/>
            </a:p>
          </p:txBody>
        </p:sp>
        <p:sp>
          <p:nvSpPr>
            <p:cNvPr id="27" name="Rectangle 26" descr="Promote new workflows at Australian GEBCO meeting &#10;1/11/18 - 30/11/18"/>
            <p:cNvSpPr>
              <a:spLocks noChangeArrowheads="1"/>
            </p:cNvSpPr>
            <p:nvPr/>
          </p:nvSpPr>
          <p:spPr bwMode="auto">
            <a:xfrm>
              <a:off x="654" y="-74"/>
              <a:ext cx="152" cy="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ctr"/>
              <a:r>
                <a:rPr lang="en-AU" sz="1000">
                  <a:solidFill>
                    <a:srgbClr val="073451"/>
                  </a:solidFill>
                  <a:effectLst/>
                  <a:latin typeface="Calibri"/>
                  <a:ea typeface="Times New Roman"/>
                </a:rPr>
                <a:t>Promote new workflows at Australian GEBCO meeting </a:t>
              </a:r>
              <a:r>
                <a:rPr lang="en-AU" sz="1200">
                  <a:effectLst/>
                  <a:latin typeface="Times New Roman"/>
                  <a:ea typeface="Times New Roman"/>
                </a:rPr>
                <a:t/>
              </a:r>
              <a:br>
                <a:rPr lang="en-AU" sz="1200">
                  <a:effectLst/>
                  <a:latin typeface="Times New Roman"/>
                  <a:ea typeface="Times New Roman"/>
                </a:rPr>
              </a:br>
              <a:r>
                <a:rPr lang="en-AU" sz="800">
                  <a:solidFill>
                    <a:srgbClr val="4F81BD"/>
                  </a:solidFill>
                  <a:effectLst/>
                  <a:latin typeface="Calibri"/>
                  <a:ea typeface="Times New Roman"/>
                </a:rPr>
                <a:t>1/11/18 - 30/11/18</a:t>
              </a:r>
              <a:endParaRPr lang="en-AU" sz="1200">
                <a:effectLst/>
                <a:latin typeface="Times New Roman"/>
                <a:ea typeface="Times New Roman"/>
              </a:endParaRPr>
            </a:p>
          </p:txBody>
        </p:sp>
        <p:sp>
          <p:nvSpPr>
            <p:cNvPr id="28" name="Rectangle 27" descr="Today"/>
            <p:cNvSpPr>
              <a:spLocks noChangeArrowheads="1"/>
            </p:cNvSpPr>
            <p:nvPr/>
          </p:nvSpPr>
          <p:spPr bwMode="auto">
            <a:xfrm>
              <a:off x="143" y="-18"/>
              <a:ext cx="39" cy="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r>
                <a:rPr lang="en-AU" sz="1000" b="1">
                  <a:solidFill>
                    <a:srgbClr val="FFA500"/>
                  </a:solidFill>
                  <a:effectLst/>
                  <a:latin typeface="Calibri"/>
                  <a:ea typeface="Times New Roman"/>
                </a:rPr>
                <a:t>Today</a:t>
              </a:r>
              <a:endParaRPr lang="en-AU" sz="1200">
                <a:effectLst/>
                <a:latin typeface="Times New Roman"/>
                <a:ea typeface="Times New Roman"/>
              </a:endParaRPr>
            </a:p>
          </p:txBody>
        </p:sp>
        <p:sp>
          <p:nvSpPr>
            <p:cNvPr id="29" name="Freeform 28"/>
            <p:cNvSpPr>
              <a:spLocks noChangeArrowheads="1"/>
            </p:cNvSpPr>
            <p:nvPr/>
          </p:nvSpPr>
          <p:spPr bwMode="auto">
            <a:xfrm>
              <a:off x="138" y="-12"/>
              <a:ext cx="0" cy="78"/>
            </a:xfrm>
            <a:custGeom>
              <a:avLst/>
              <a:gdLst>
                <a:gd name="T0" fmla="*/ 0 h 78"/>
                <a:gd name="T1" fmla="*/ 78 h 78"/>
              </a:gdLst>
              <a:ahLst/>
              <a:cxnLst>
                <a:cxn ang="0">
                  <a:pos x="0" y="T0"/>
                </a:cxn>
                <a:cxn ang="0">
                  <a:pos x="0" y="T1"/>
                </a:cxn>
              </a:cxnLst>
              <a:rect l="0" t="0" r="r" b="b"/>
              <a:pathLst>
                <a:path h="78">
                  <a:moveTo>
                    <a:pt x="0" y="0"/>
                  </a:moveTo>
                  <a:lnTo>
                    <a:pt x="0" y="78"/>
                  </a:lnTo>
                </a:path>
              </a:pathLst>
            </a:custGeom>
            <a:solidFill>
              <a:srgbClr val="FFFFFF"/>
            </a:solidFill>
            <a:ln w="3">
              <a:solidFill>
                <a:srgbClr val="FFA500"/>
              </a:solidFill>
              <a:prstDash val="sysDash"/>
              <a:round/>
              <a:headEnd/>
              <a:tailEnd/>
            </a:ln>
          </p:spPr>
          <p:txBody>
            <a:bodyPr rot="0" vert="horz" wrap="square" lIns="91440" tIns="45720" rIns="91440" bIns="45720" anchor="t" anchorCtr="0" upright="1">
              <a:noAutofit/>
            </a:bodyPr>
            <a:lstStyle/>
            <a:p>
              <a:endParaRPr lang="en-AU"/>
            </a:p>
          </p:txBody>
        </p:sp>
      </p:grpSp>
      <p:sp>
        <p:nvSpPr>
          <p:cNvPr id="30" name="Rectangle 2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39"/>
          <p:cNvSpPr>
            <a:spLocks noChangeArrowheads="1"/>
          </p:cNvSpPr>
          <p:nvPr/>
        </p:nvSpPr>
        <p:spPr bwMode="auto">
          <a:xfrm>
            <a:off x="0" y="2768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80897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AU"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51470"/>
            <a:ext cx="6552728" cy="4686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65494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p:txBody>
          <a:bodyPr/>
          <a:lstStyle/>
          <a:p>
            <a:r>
              <a:rPr lang="en-US" dirty="0" smtClean="0"/>
              <a:t>Outcomes</a:t>
            </a:r>
            <a:endParaRPr lang="en-US" dirty="0"/>
          </a:p>
        </p:txBody>
      </p:sp>
      <p:sp>
        <p:nvSpPr>
          <p:cNvPr id="595971" name="Rectangle 3"/>
          <p:cNvSpPr>
            <a:spLocks noGrp="1" noChangeArrowheads="1"/>
          </p:cNvSpPr>
          <p:nvPr>
            <p:ph type="body" idx="1"/>
          </p:nvPr>
        </p:nvSpPr>
        <p:spPr>
          <a:xfrm>
            <a:off x="457200" y="735807"/>
            <a:ext cx="8507288" cy="3942160"/>
          </a:xfrm>
        </p:spPr>
        <p:txBody>
          <a:bodyPr/>
          <a:lstStyle/>
          <a:p>
            <a:pPr marL="285750" indent="-285750">
              <a:buFont typeface="Arial" panose="020B0604020202020204" pitchFamily="34" charset="0"/>
              <a:buChar char="•"/>
            </a:pPr>
            <a:r>
              <a:rPr lang="en-AU" sz="2000" dirty="0" smtClean="0"/>
              <a:t>Accessible and reliable data and products for the scientific community (including bathymetry, backscatter, geomorphology and samples)</a:t>
            </a:r>
          </a:p>
          <a:p>
            <a:pPr marL="285750" indent="-285750">
              <a:buFont typeface="Arial" panose="020B0604020202020204" pitchFamily="34" charset="0"/>
              <a:buChar char="•"/>
            </a:pPr>
            <a:r>
              <a:rPr lang="en-AU" sz="2000" dirty="0" smtClean="0"/>
              <a:t>Increased awareness of Government capabilities and access to Government resources (such as survey management for industry-based acquisitions, acquisition SOP’s to match a broad range of data needs and knowledge transfer opportunities)</a:t>
            </a:r>
          </a:p>
          <a:p>
            <a:pPr marL="285750" indent="-285750">
              <a:buFont typeface="Arial" panose="020B0604020202020204" pitchFamily="34" charset="0"/>
              <a:buChar char="•"/>
            </a:pPr>
            <a:r>
              <a:rPr lang="en-AU" sz="2000" dirty="0" smtClean="0"/>
              <a:t>National coordination to support key data types (such as bathymetry) to avoid duplication of survey effort, make the best use of the national resources we already have and build government cooperation</a:t>
            </a:r>
            <a:endParaRPr lang="en-US" sz="2000" dirty="0"/>
          </a:p>
        </p:txBody>
      </p:sp>
    </p:spTree>
    <p:extLst>
      <p:ext uri="{BB962C8B-B14F-4D97-AF65-F5344CB8AC3E}">
        <p14:creationId xmlns:p14="http://schemas.microsoft.com/office/powerpoint/2010/main" val="2933953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Benefits</a:t>
            </a:r>
            <a:endParaRPr lang="en-AU" dirty="0"/>
          </a:p>
        </p:txBody>
      </p:sp>
      <p:sp>
        <p:nvSpPr>
          <p:cNvPr id="3" name="Content Placeholder 2"/>
          <p:cNvSpPr>
            <a:spLocks noGrp="1"/>
          </p:cNvSpPr>
          <p:nvPr>
            <p:ph idx="1"/>
          </p:nvPr>
        </p:nvSpPr>
        <p:spPr>
          <a:xfrm>
            <a:off x="457200" y="735807"/>
            <a:ext cx="8686800" cy="3942160"/>
          </a:xfrm>
        </p:spPr>
        <p:txBody>
          <a:bodyPr/>
          <a:lstStyle/>
          <a:p>
            <a:pPr rtl="0" fontAlgn="base"/>
            <a:r>
              <a:rPr lang="en-US" sz="2200" dirty="0" smtClean="0">
                <a:solidFill>
                  <a:schemeClr val="bg1"/>
                </a:solidFill>
                <a:effectLst/>
                <a:latin typeface="+mn-lt"/>
                <a:ea typeface="+mn-ea"/>
                <a:cs typeface="+mn-cs"/>
              </a:rPr>
              <a:t>There are many drivers for improved marine ‘mapping’, such as:</a:t>
            </a:r>
            <a:endParaRPr lang="en-AU" dirty="0" smtClean="0">
              <a:effectLst/>
            </a:endParaRPr>
          </a:p>
          <a:p>
            <a:pPr marL="342900" indent="-342900" rtl="0" fontAlgn="base">
              <a:buFont typeface="Arial" panose="020B0604020202020204" pitchFamily="34" charset="0"/>
              <a:buChar char="•"/>
            </a:pPr>
            <a:r>
              <a:rPr lang="en-US" sz="2000" dirty="0" smtClean="0">
                <a:solidFill>
                  <a:schemeClr val="bg1"/>
                </a:solidFill>
                <a:effectLst/>
              </a:rPr>
              <a:t>Charting, navigation, and safety of life at sea</a:t>
            </a:r>
            <a:endParaRPr lang="en-AU" sz="2000" dirty="0" smtClean="0">
              <a:effectLst/>
            </a:endParaRPr>
          </a:p>
          <a:p>
            <a:pPr marL="342900" indent="-342900" rtl="0" fontAlgn="base">
              <a:buFont typeface="Arial" panose="020B0604020202020204" pitchFamily="34" charset="0"/>
              <a:buChar char="•"/>
            </a:pPr>
            <a:r>
              <a:rPr lang="en-US" sz="2000" dirty="0" smtClean="0">
                <a:solidFill>
                  <a:schemeClr val="bg1"/>
                </a:solidFill>
                <a:effectLst/>
              </a:rPr>
              <a:t>Base-line data on Commonwealth Marine Reserves &amp; Heritage areas, and for resource development</a:t>
            </a:r>
            <a:endParaRPr lang="en-AU" sz="2000" dirty="0" smtClean="0">
              <a:effectLst/>
            </a:endParaRPr>
          </a:p>
          <a:p>
            <a:pPr marL="342900" indent="-342900" rtl="0" fontAlgn="base">
              <a:buFont typeface="Arial" panose="020B0604020202020204" pitchFamily="34" charset="0"/>
              <a:buChar char="•"/>
            </a:pPr>
            <a:r>
              <a:rPr lang="en-US" sz="2000" dirty="0" smtClean="0">
                <a:solidFill>
                  <a:schemeClr val="bg1"/>
                </a:solidFill>
                <a:effectLst/>
              </a:rPr>
              <a:t>Antarctic science, and demonstration of Australia’s Antarctic presence</a:t>
            </a:r>
            <a:endParaRPr lang="en-AU" sz="2000" dirty="0" smtClean="0">
              <a:effectLst/>
            </a:endParaRPr>
          </a:p>
          <a:p>
            <a:pPr marL="342900" indent="-342900" rtl="0" fontAlgn="base">
              <a:buFont typeface="Arial" panose="020B0604020202020204" pitchFamily="34" charset="0"/>
              <a:buChar char="•"/>
            </a:pPr>
            <a:r>
              <a:rPr lang="en-US" sz="2000" dirty="0" smtClean="0">
                <a:solidFill>
                  <a:schemeClr val="bg1"/>
                </a:solidFill>
                <a:effectLst/>
              </a:rPr>
              <a:t>Operational oceanography in coastal waters</a:t>
            </a:r>
            <a:endParaRPr lang="en-AU" sz="2000" dirty="0" smtClean="0">
              <a:effectLst/>
            </a:endParaRPr>
          </a:p>
          <a:p>
            <a:pPr marL="342900" indent="-342900" rtl="0" fontAlgn="base">
              <a:buFont typeface="Arial" panose="020B0604020202020204" pitchFamily="34" charset="0"/>
              <a:buChar char="•"/>
            </a:pPr>
            <a:r>
              <a:rPr lang="en-US" sz="2000" dirty="0" smtClean="0">
                <a:solidFill>
                  <a:schemeClr val="bg1"/>
                </a:solidFill>
                <a:effectLst/>
              </a:rPr>
              <a:t>Australia’s territorial claims</a:t>
            </a:r>
            <a:endParaRPr lang="en-AU" sz="2000" dirty="0" smtClean="0">
              <a:effectLst/>
            </a:endParaRPr>
          </a:p>
          <a:p>
            <a:pPr marL="342900" indent="-342900">
              <a:buFont typeface="Arial" panose="020B0604020202020204" pitchFamily="34" charset="0"/>
              <a:buChar char="•"/>
            </a:pPr>
            <a:r>
              <a:rPr lang="en-US" sz="2000" dirty="0" smtClean="0">
                <a:solidFill>
                  <a:schemeClr val="bg1"/>
                </a:solidFill>
                <a:effectLst/>
              </a:rPr>
              <a:t>Improved management and understanding of marine fauna</a:t>
            </a:r>
            <a:endParaRPr lang="en-AU" sz="2000" dirty="0"/>
          </a:p>
        </p:txBody>
      </p:sp>
      <p:sp>
        <p:nvSpPr>
          <p:cNvPr id="4" name="Footer Placeholder 3"/>
          <p:cNvSpPr>
            <a:spLocks noGrp="1"/>
          </p:cNvSpPr>
          <p:nvPr>
            <p:ph type="ftr" sz="quarter" idx="10"/>
          </p:nvPr>
        </p:nvSpPr>
        <p:spPr/>
        <p:txBody>
          <a:bodyPr/>
          <a:lstStyle/>
          <a:p>
            <a:endParaRPr lang="en-AU" dirty="0"/>
          </a:p>
        </p:txBody>
      </p:sp>
    </p:spTree>
    <p:extLst>
      <p:ext uri="{BB962C8B-B14F-4D97-AF65-F5344CB8AC3E}">
        <p14:creationId xmlns:p14="http://schemas.microsoft.com/office/powerpoint/2010/main" val="26066831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Next steps</a:t>
            </a:r>
            <a:endParaRPr lang="en-AU"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AU" dirty="0" smtClean="0"/>
              <a:t>Continue to progress action items from the bathymetry priority planning meeting (compiling a national bathymetry coverage map and a national survey register)</a:t>
            </a:r>
          </a:p>
          <a:p>
            <a:pPr marL="342900" indent="-342900">
              <a:buFont typeface="Arial" panose="020B0604020202020204" pitchFamily="34" charset="0"/>
              <a:buChar char="•"/>
            </a:pPr>
            <a:r>
              <a:rPr lang="en-AU" dirty="0" smtClean="0"/>
              <a:t>Progress SOP’s for multibeam, backscatter and geomorphology in collaboration with other initiatives already underway</a:t>
            </a:r>
          </a:p>
          <a:p>
            <a:pPr marL="342900" indent="-342900">
              <a:buFont typeface="Arial" panose="020B0604020202020204" pitchFamily="34" charset="0"/>
              <a:buChar char="•"/>
            </a:pPr>
            <a:r>
              <a:rPr lang="en-AU" dirty="0" smtClean="0"/>
              <a:t>Facilitate National coordination meetings of the multibeam priority acquisition group and the acoustics network</a:t>
            </a:r>
          </a:p>
          <a:p>
            <a:pPr marL="342900" indent="-342900">
              <a:buFont typeface="Arial" panose="020B0604020202020204" pitchFamily="34" charset="0"/>
              <a:buChar char="•"/>
            </a:pPr>
            <a:r>
              <a:rPr lang="en-AU" dirty="0" smtClean="0"/>
              <a:t>Complete internal data management transition process</a:t>
            </a:r>
          </a:p>
          <a:p>
            <a:endParaRPr lang="en-AU" dirty="0"/>
          </a:p>
        </p:txBody>
      </p:sp>
      <p:sp>
        <p:nvSpPr>
          <p:cNvPr id="4" name="Footer Placeholder 3"/>
          <p:cNvSpPr>
            <a:spLocks noGrp="1"/>
          </p:cNvSpPr>
          <p:nvPr>
            <p:ph type="ftr" sz="quarter" idx="10"/>
          </p:nvPr>
        </p:nvSpPr>
        <p:spPr/>
        <p:txBody>
          <a:bodyPr/>
          <a:lstStyle/>
          <a:p>
            <a:endParaRPr lang="en-AU" dirty="0"/>
          </a:p>
        </p:txBody>
      </p:sp>
    </p:spTree>
    <p:extLst>
      <p:ext uri="{BB962C8B-B14F-4D97-AF65-F5344CB8AC3E}">
        <p14:creationId xmlns:p14="http://schemas.microsoft.com/office/powerpoint/2010/main" val="11148533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Relevance for IMOS</a:t>
            </a:r>
            <a:endParaRPr lang="en-AU"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AU" dirty="0" smtClean="0"/>
              <a:t>New/updated national geoscience products for science applications</a:t>
            </a:r>
          </a:p>
          <a:p>
            <a:pPr marL="342900" indent="-342900">
              <a:buFont typeface="Arial" panose="020B0604020202020204" pitchFamily="34" charset="0"/>
              <a:buChar char="•"/>
            </a:pPr>
            <a:r>
              <a:rPr lang="en-AU" dirty="0" smtClean="0"/>
              <a:t>New collaborations and joint-acquisition opportunities as priorities and survey plans are collated</a:t>
            </a:r>
          </a:p>
          <a:p>
            <a:pPr marL="342900" indent="-342900">
              <a:buFont typeface="Arial" panose="020B0604020202020204" pitchFamily="34" charset="0"/>
              <a:buChar char="•"/>
            </a:pPr>
            <a:r>
              <a:rPr lang="en-AU" dirty="0" smtClean="0"/>
              <a:t>GA will be seeking publicly available data to add to the national datasets</a:t>
            </a:r>
          </a:p>
          <a:p>
            <a:pPr marL="342900" indent="-342900">
              <a:buFont typeface="Arial" panose="020B0604020202020204" pitchFamily="34" charset="0"/>
              <a:buChar char="•"/>
            </a:pPr>
            <a:r>
              <a:rPr lang="en-AU" dirty="0" smtClean="0"/>
              <a:t>GA values IMOS continued in-principle support</a:t>
            </a:r>
            <a:endParaRPr lang="en-AU" dirty="0"/>
          </a:p>
        </p:txBody>
      </p:sp>
      <p:sp>
        <p:nvSpPr>
          <p:cNvPr id="4" name="Footer Placeholder 3"/>
          <p:cNvSpPr>
            <a:spLocks noGrp="1"/>
          </p:cNvSpPr>
          <p:nvPr>
            <p:ph type="ftr" sz="quarter" idx="10"/>
          </p:nvPr>
        </p:nvSpPr>
        <p:spPr/>
        <p:txBody>
          <a:bodyPr/>
          <a:lstStyle/>
          <a:p>
            <a:endParaRPr lang="en-AU" dirty="0"/>
          </a:p>
        </p:txBody>
      </p:sp>
    </p:spTree>
    <p:extLst>
      <p:ext uri="{BB962C8B-B14F-4D97-AF65-F5344CB8AC3E}">
        <p14:creationId xmlns:p14="http://schemas.microsoft.com/office/powerpoint/2010/main" val="8205951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p:txBody>
          <a:bodyPr/>
          <a:lstStyle/>
          <a:p>
            <a:r>
              <a:rPr lang="en-US" dirty="0" smtClean="0"/>
              <a:t>Questions</a:t>
            </a:r>
            <a:endParaRPr lang="en-US" dirty="0"/>
          </a:p>
        </p:txBody>
      </p:sp>
      <p:sp>
        <p:nvSpPr>
          <p:cNvPr id="5" name="Rectangle 2"/>
          <p:cNvSpPr txBox="1">
            <a:spLocks noChangeArrowheads="1"/>
          </p:cNvSpPr>
          <p:nvPr/>
        </p:nvSpPr>
        <p:spPr bwMode="auto">
          <a:xfrm>
            <a:off x="604035" y="2643758"/>
            <a:ext cx="82296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spcBef>
                <a:spcPct val="0"/>
              </a:spcBef>
              <a:spcAft>
                <a:spcPct val="0"/>
              </a:spcAft>
              <a:defRPr sz="2600" b="1">
                <a:solidFill>
                  <a:srgbClr val="006983"/>
                </a:solidFill>
                <a:latin typeface="+mj-lt"/>
                <a:ea typeface="+mj-ea"/>
                <a:cs typeface="+mj-cs"/>
              </a:defRPr>
            </a:lvl1pPr>
            <a:lvl2pPr algn="l" rtl="0" eaLnBrk="1" fontAlgn="base" hangingPunct="1">
              <a:spcBef>
                <a:spcPct val="0"/>
              </a:spcBef>
              <a:spcAft>
                <a:spcPct val="0"/>
              </a:spcAft>
              <a:defRPr sz="2600" b="1">
                <a:solidFill>
                  <a:srgbClr val="006983"/>
                </a:solidFill>
                <a:latin typeface="Arial" charset="0"/>
              </a:defRPr>
            </a:lvl2pPr>
            <a:lvl3pPr algn="l" rtl="0" eaLnBrk="1" fontAlgn="base" hangingPunct="1">
              <a:spcBef>
                <a:spcPct val="0"/>
              </a:spcBef>
              <a:spcAft>
                <a:spcPct val="0"/>
              </a:spcAft>
              <a:defRPr sz="2600" b="1">
                <a:solidFill>
                  <a:srgbClr val="006983"/>
                </a:solidFill>
                <a:latin typeface="Arial" charset="0"/>
              </a:defRPr>
            </a:lvl3pPr>
            <a:lvl4pPr algn="l" rtl="0" eaLnBrk="1" fontAlgn="base" hangingPunct="1">
              <a:spcBef>
                <a:spcPct val="0"/>
              </a:spcBef>
              <a:spcAft>
                <a:spcPct val="0"/>
              </a:spcAft>
              <a:defRPr sz="2600" b="1">
                <a:solidFill>
                  <a:srgbClr val="006983"/>
                </a:solidFill>
                <a:latin typeface="Arial" charset="0"/>
              </a:defRPr>
            </a:lvl4pPr>
            <a:lvl5pPr algn="l" rtl="0" eaLnBrk="1" fontAlgn="base" hangingPunct="1">
              <a:spcBef>
                <a:spcPct val="0"/>
              </a:spcBef>
              <a:spcAft>
                <a:spcPct val="0"/>
              </a:spcAft>
              <a:defRPr sz="2600" b="1">
                <a:solidFill>
                  <a:srgbClr val="006983"/>
                </a:solidFill>
                <a:latin typeface="Arial" charset="0"/>
              </a:defRPr>
            </a:lvl5pPr>
            <a:lvl6pPr marL="457200" algn="l" rtl="0" eaLnBrk="1" fontAlgn="base" hangingPunct="1">
              <a:spcBef>
                <a:spcPct val="0"/>
              </a:spcBef>
              <a:spcAft>
                <a:spcPct val="0"/>
              </a:spcAft>
              <a:defRPr sz="2600" b="1">
                <a:solidFill>
                  <a:srgbClr val="006983"/>
                </a:solidFill>
                <a:latin typeface="Arial" charset="0"/>
              </a:defRPr>
            </a:lvl6pPr>
            <a:lvl7pPr marL="914400" algn="l" rtl="0" eaLnBrk="1" fontAlgn="base" hangingPunct="1">
              <a:spcBef>
                <a:spcPct val="0"/>
              </a:spcBef>
              <a:spcAft>
                <a:spcPct val="0"/>
              </a:spcAft>
              <a:defRPr sz="2600" b="1">
                <a:solidFill>
                  <a:srgbClr val="006983"/>
                </a:solidFill>
                <a:latin typeface="Arial" charset="0"/>
              </a:defRPr>
            </a:lvl7pPr>
            <a:lvl8pPr marL="1371600" algn="l" rtl="0" eaLnBrk="1" fontAlgn="base" hangingPunct="1">
              <a:spcBef>
                <a:spcPct val="0"/>
              </a:spcBef>
              <a:spcAft>
                <a:spcPct val="0"/>
              </a:spcAft>
              <a:defRPr sz="2600" b="1">
                <a:solidFill>
                  <a:srgbClr val="006983"/>
                </a:solidFill>
                <a:latin typeface="Arial" charset="0"/>
              </a:defRPr>
            </a:lvl8pPr>
            <a:lvl9pPr marL="1828800" algn="l" rtl="0" eaLnBrk="1" fontAlgn="base" hangingPunct="1">
              <a:spcBef>
                <a:spcPct val="0"/>
              </a:spcBef>
              <a:spcAft>
                <a:spcPct val="0"/>
              </a:spcAft>
              <a:defRPr sz="2600" b="1">
                <a:solidFill>
                  <a:srgbClr val="006983"/>
                </a:solidFill>
                <a:latin typeface="Arial" charset="0"/>
              </a:defRPr>
            </a:lvl9pPr>
          </a:lstStyle>
          <a:p>
            <a:r>
              <a:rPr lang="en-US" kern="0" dirty="0" smtClean="0"/>
              <a:t>GA Contacts</a:t>
            </a:r>
            <a:endParaRPr lang="en-US" kern="0" dirty="0"/>
          </a:p>
        </p:txBody>
      </p:sp>
      <p:sp>
        <p:nvSpPr>
          <p:cNvPr id="6" name="Rectangle 3"/>
          <p:cNvSpPr txBox="1">
            <a:spLocks noChangeArrowheads="1"/>
          </p:cNvSpPr>
          <p:nvPr/>
        </p:nvSpPr>
        <p:spPr bwMode="auto">
          <a:xfrm>
            <a:off x="598589" y="3136201"/>
            <a:ext cx="8496944"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spcBef>
                <a:spcPct val="50000"/>
              </a:spcBef>
              <a:spcAft>
                <a:spcPct val="0"/>
              </a:spcAft>
              <a:defRPr sz="2200">
                <a:solidFill>
                  <a:srgbClr val="4D4D4D"/>
                </a:solidFill>
                <a:latin typeface="+mn-lt"/>
                <a:ea typeface="+mn-ea"/>
                <a:cs typeface="+mn-cs"/>
              </a:defRPr>
            </a:lvl1pPr>
            <a:lvl2pPr marL="447675" indent="-268288" algn="l" rtl="0" eaLnBrk="1" fontAlgn="base" hangingPunct="1">
              <a:spcBef>
                <a:spcPct val="50000"/>
              </a:spcBef>
              <a:spcAft>
                <a:spcPct val="0"/>
              </a:spcAft>
              <a:buChar char="•"/>
              <a:defRPr sz="2200">
                <a:solidFill>
                  <a:srgbClr val="4D4D4D"/>
                </a:solidFill>
                <a:latin typeface="+mn-lt"/>
              </a:defRPr>
            </a:lvl2pPr>
            <a:lvl3pPr marL="895350" indent="-265113" algn="l" rtl="0" eaLnBrk="1" fontAlgn="base" hangingPunct="1">
              <a:spcBef>
                <a:spcPct val="25000"/>
              </a:spcBef>
              <a:spcAft>
                <a:spcPct val="0"/>
              </a:spcAft>
              <a:buFont typeface="Arial" charset="0"/>
              <a:buChar char="–"/>
              <a:defRPr sz="2000">
                <a:solidFill>
                  <a:srgbClr val="4D4D4D"/>
                </a:solidFill>
                <a:latin typeface="+mn-lt"/>
              </a:defRPr>
            </a:lvl3pPr>
            <a:lvl4pPr marL="1344613" indent="-268288" algn="l" rtl="0" eaLnBrk="1" fontAlgn="base" hangingPunct="1">
              <a:spcBef>
                <a:spcPct val="25000"/>
              </a:spcBef>
              <a:spcAft>
                <a:spcPct val="0"/>
              </a:spcAft>
              <a:buChar char="•"/>
              <a:defRPr sz="2000">
                <a:solidFill>
                  <a:srgbClr val="4D4D4D"/>
                </a:solidFill>
                <a:latin typeface="+mn-lt"/>
              </a:defRPr>
            </a:lvl4pPr>
            <a:lvl5pPr marL="1792288" indent="-268288" algn="l" rtl="0" eaLnBrk="1" fontAlgn="base" hangingPunct="1">
              <a:spcBef>
                <a:spcPct val="25000"/>
              </a:spcBef>
              <a:spcAft>
                <a:spcPct val="0"/>
              </a:spcAft>
              <a:buFont typeface="Arial" charset="0"/>
              <a:buChar char="–"/>
              <a:defRPr sz="2000">
                <a:solidFill>
                  <a:srgbClr val="4D4D4D"/>
                </a:solidFill>
                <a:latin typeface="+mn-lt"/>
              </a:defRPr>
            </a:lvl5pPr>
            <a:lvl6pPr marL="2249488" indent="-268288" algn="l" rtl="0" eaLnBrk="1" fontAlgn="base" hangingPunct="1">
              <a:spcBef>
                <a:spcPct val="25000"/>
              </a:spcBef>
              <a:spcAft>
                <a:spcPct val="0"/>
              </a:spcAft>
              <a:buFont typeface="Arial" charset="0"/>
              <a:buChar char="–"/>
              <a:defRPr sz="2000">
                <a:solidFill>
                  <a:srgbClr val="4D4D4D"/>
                </a:solidFill>
                <a:latin typeface="+mn-lt"/>
              </a:defRPr>
            </a:lvl6pPr>
            <a:lvl7pPr marL="2706688" indent="-268288" algn="l" rtl="0" eaLnBrk="1" fontAlgn="base" hangingPunct="1">
              <a:spcBef>
                <a:spcPct val="25000"/>
              </a:spcBef>
              <a:spcAft>
                <a:spcPct val="0"/>
              </a:spcAft>
              <a:buFont typeface="Arial" charset="0"/>
              <a:buChar char="–"/>
              <a:defRPr sz="2000">
                <a:solidFill>
                  <a:srgbClr val="4D4D4D"/>
                </a:solidFill>
                <a:latin typeface="+mn-lt"/>
              </a:defRPr>
            </a:lvl7pPr>
            <a:lvl8pPr marL="3163888" indent="-268288" algn="l" rtl="0" eaLnBrk="1" fontAlgn="base" hangingPunct="1">
              <a:spcBef>
                <a:spcPct val="25000"/>
              </a:spcBef>
              <a:spcAft>
                <a:spcPct val="0"/>
              </a:spcAft>
              <a:buFont typeface="Arial" charset="0"/>
              <a:buChar char="–"/>
              <a:defRPr sz="2000">
                <a:solidFill>
                  <a:srgbClr val="4D4D4D"/>
                </a:solidFill>
                <a:latin typeface="+mn-lt"/>
              </a:defRPr>
            </a:lvl8pPr>
            <a:lvl9pPr marL="3621088" indent="-268288" algn="l" rtl="0" eaLnBrk="1" fontAlgn="base" hangingPunct="1">
              <a:spcBef>
                <a:spcPct val="25000"/>
              </a:spcBef>
              <a:spcAft>
                <a:spcPct val="0"/>
              </a:spcAft>
              <a:buFont typeface="Arial" charset="0"/>
              <a:buChar char="–"/>
              <a:defRPr sz="2000">
                <a:solidFill>
                  <a:srgbClr val="4D4D4D"/>
                </a:solidFill>
                <a:latin typeface="+mn-lt"/>
              </a:defRPr>
            </a:lvl9pPr>
          </a:lstStyle>
          <a:p>
            <a:r>
              <a:rPr lang="en-US" sz="1800" kern="0" dirty="0" smtClean="0"/>
              <a:t>Brach Head: Adam Lewis (</a:t>
            </a:r>
            <a:r>
              <a:rPr lang="en-US" sz="1800" kern="0" dirty="0" smtClean="0">
                <a:hlinkClick r:id="rId2"/>
              </a:rPr>
              <a:t>Adam.Lewis@ga.gov.au</a:t>
            </a:r>
            <a:r>
              <a:rPr lang="en-US" sz="1800" kern="0" dirty="0" smtClean="0"/>
              <a:t>)</a:t>
            </a:r>
          </a:p>
          <a:p>
            <a:r>
              <a:rPr lang="en-US" sz="1800" kern="0" dirty="0" smtClean="0"/>
              <a:t>Bathymetry Coordination: Tanya Whiteway (</a:t>
            </a:r>
            <a:r>
              <a:rPr lang="en-US" sz="1800" kern="0" dirty="0" smtClean="0">
                <a:hlinkClick r:id="rId3"/>
              </a:rPr>
              <a:t>Tanya.Whiteway@ga.gov.au</a:t>
            </a:r>
            <a:r>
              <a:rPr lang="en-US" sz="1800" kern="0" dirty="0" smtClean="0"/>
              <a:t>)</a:t>
            </a:r>
          </a:p>
          <a:p>
            <a:r>
              <a:rPr lang="en-US" sz="1800" kern="0" dirty="0" smtClean="0"/>
              <a:t>Acoustics Network: Kim Picard (</a:t>
            </a:r>
            <a:r>
              <a:rPr lang="en-US" sz="1800" kern="0" dirty="0" smtClean="0">
                <a:hlinkClick r:id="rId4"/>
              </a:rPr>
              <a:t>Kim.Picard@ga.gov.au</a:t>
            </a:r>
            <a:r>
              <a:rPr lang="en-US" sz="1800" kern="0" dirty="0" smtClean="0"/>
              <a:t>)</a:t>
            </a:r>
          </a:p>
          <a:p>
            <a:r>
              <a:rPr lang="en-US" sz="1800" kern="0" dirty="0" smtClean="0"/>
              <a:t>Marine Data Management &amp; Data Science: Johnathan Kool (</a:t>
            </a:r>
            <a:r>
              <a:rPr lang="en-US" sz="1800" kern="0" dirty="0" smtClean="0">
                <a:hlinkClick r:id="rId5"/>
              </a:rPr>
              <a:t>Johnathan.Kool@ga.gov.au</a:t>
            </a:r>
            <a:r>
              <a:rPr lang="en-US" sz="1800" kern="0" dirty="0" smtClean="0"/>
              <a:t>)</a:t>
            </a:r>
          </a:p>
          <a:p>
            <a:endParaRPr lang="en-US" kern="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Opportunity </a:t>
            </a:r>
            <a:endParaRPr lang="en-AU" dirty="0"/>
          </a:p>
        </p:txBody>
      </p:sp>
      <p:sp>
        <p:nvSpPr>
          <p:cNvPr id="3" name="Content Placeholder 2"/>
          <p:cNvSpPr>
            <a:spLocks noGrp="1"/>
          </p:cNvSpPr>
          <p:nvPr>
            <p:ph idx="1"/>
          </p:nvPr>
        </p:nvSpPr>
        <p:spPr>
          <a:xfrm>
            <a:off x="457200" y="735807"/>
            <a:ext cx="4906888" cy="3942160"/>
          </a:xfrm>
        </p:spPr>
        <p:txBody>
          <a:bodyPr/>
          <a:lstStyle/>
          <a:p>
            <a:pPr rtl="0" fontAlgn="base"/>
            <a:r>
              <a:rPr lang="en-US" sz="2200" dirty="0" smtClean="0">
                <a:solidFill>
                  <a:schemeClr val="bg1"/>
                </a:solidFill>
                <a:effectLst/>
                <a:latin typeface="+mn-lt"/>
                <a:ea typeface="+mn-ea"/>
                <a:cs typeface="+mn-cs"/>
              </a:rPr>
              <a:t>Only (approximately) 25% of Australia’s EEZ is covered with multi-beam or similar high resolution data sufficient for key uses</a:t>
            </a:r>
          </a:p>
          <a:p>
            <a:pPr rtl="0" fontAlgn="base"/>
            <a:r>
              <a:rPr lang="en-US" sz="2200" dirty="0" smtClean="0">
                <a:solidFill>
                  <a:schemeClr val="bg1"/>
                </a:solidFill>
                <a:effectLst/>
                <a:latin typeface="+mn-lt"/>
                <a:ea typeface="+mn-ea"/>
                <a:cs typeface="+mn-cs"/>
              </a:rPr>
              <a:t>Increased investment</a:t>
            </a:r>
            <a:r>
              <a:rPr lang="en-US" sz="2200" baseline="0" dirty="0" smtClean="0">
                <a:solidFill>
                  <a:schemeClr val="bg1"/>
                </a:solidFill>
                <a:effectLst/>
                <a:latin typeface="+mn-lt"/>
                <a:ea typeface="+mn-ea"/>
                <a:cs typeface="+mn-cs"/>
              </a:rPr>
              <a:t> from several sources provides the possibility</a:t>
            </a:r>
            <a:r>
              <a:rPr lang="en-US" sz="2200" dirty="0" smtClean="0">
                <a:solidFill>
                  <a:schemeClr val="bg1"/>
                </a:solidFill>
                <a:effectLst/>
                <a:latin typeface="+mn-lt"/>
                <a:ea typeface="+mn-ea"/>
                <a:cs typeface="+mn-cs"/>
              </a:rPr>
              <a:t> of a far more comprehensive coverage for research and operational purposes</a:t>
            </a:r>
          </a:p>
          <a:p>
            <a:pPr rtl="0" fontAlgn="base"/>
            <a:r>
              <a:rPr lang="en-US" dirty="0" smtClean="0"/>
              <a:t>A coordinated approach is needed</a:t>
            </a:r>
            <a:endParaRPr lang="en-US" sz="2200" dirty="0" smtClean="0">
              <a:solidFill>
                <a:schemeClr val="bg1"/>
              </a:solidFill>
              <a:effectLst/>
              <a:latin typeface="+mn-lt"/>
              <a:ea typeface="+mn-ea"/>
              <a:cs typeface="+mn-cs"/>
            </a:endParaRPr>
          </a:p>
          <a:p>
            <a:pPr rtl="0" fontAlgn="base"/>
            <a:endParaRPr lang="en-US" sz="2200" dirty="0" smtClean="0">
              <a:solidFill>
                <a:schemeClr val="bg1"/>
              </a:solidFill>
              <a:effectLst/>
              <a:latin typeface="+mn-lt"/>
              <a:ea typeface="+mn-ea"/>
              <a:cs typeface="+mn-cs"/>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962" t="18421" r="24284" b="21799"/>
          <a:stretch/>
        </p:blipFill>
        <p:spPr bwMode="auto">
          <a:xfrm>
            <a:off x="5724128" y="123478"/>
            <a:ext cx="3028968" cy="44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1633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p:txBody>
          <a:bodyPr/>
          <a:lstStyle/>
          <a:p>
            <a:r>
              <a:rPr lang="en-US" dirty="0"/>
              <a:t>National Bathymetry Coordination</a:t>
            </a:r>
          </a:p>
        </p:txBody>
      </p:sp>
      <p:sp>
        <p:nvSpPr>
          <p:cNvPr id="595971" name="Rectangle 3"/>
          <p:cNvSpPr>
            <a:spLocks noGrp="1" noChangeArrowheads="1"/>
          </p:cNvSpPr>
          <p:nvPr>
            <p:ph type="body" idx="1"/>
          </p:nvPr>
        </p:nvSpPr>
        <p:spPr>
          <a:xfrm>
            <a:off x="457200" y="735807"/>
            <a:ext cx="8651304" cy="3942160"/>
          </a:xfrm>
        </p:spPr>
        <p:txBody>
          <a:bodyPr/>
          <a:lstStyle/>
          <a:p>
            <a:r>
              <a:rPr lang="en-US" sz="2000" dirty="0" smtClean="0"/>
              <a:t>The science community has identified a need for “precision mapping of Australia’s largely undiscovered seascape” (National Marine Science Plan).</a:t>
            </a:r>
          </a:p>
          <a:p>
            <a:r>
              <a:rPr lang="en-US" sz="2000" dirty="0" smtClean="0"/>
              <a:t>Senate enquiries have recommended action, e.g.: “</a:t>
            </a:r>
            <a:r>
              <a:rPr lang="en-AU" sz="2000" dirty="0" smtClean="0"/>
              <a:t>that </a:t>
            </a:r>
            <a:r>
              <a:rPr lang="en-AU" sz="2000" dirty="0"/>
              <a:t>resources be dedicated to </a:t>
            </a:r>
            <a:r>
              <a:rPr lang="en-AU" sz="2000" dirty="0" smtClean="0"/>
              <a:t>the development and implementation of a </a:t>
            </a:r>
            <a:r>
              <a:rPr lang="en-AU" sz="2000" dirty="0"/>
              <a:t>Southern Ocean mapping program, as a whole-of-government initiative </a:t>
            </a:r>
            <a:r>
              <a:rPr lang="en-AU" sz="2000" dirty="0" smtClean="0"/>
              <a:t>… and that such a strategy be included in future decisions about the allocation </a:t>
            </a:r>
            <a:r>
              <a:rPr lang="en-AU" sz="2000" dirty="0"/>
              <a:t>of funding and vessel time</a:t>
            </a:r>
            <a:r>
              <a:rPr lang="en-AU" sz="2000" dirty="0" smtClean="0"/>
              <a:t>.”</a:t>
            </a:r>
          </a:p>
          <a:p>
            <a:r>
              <a:rPr lang="en-AU" sz="2000" dirty="0" smtClean="0"/>
              <a:t>Geoscience Australia has publicly argued for a priority-driven seafloor mapping program in the Southern Ocean and Antarctic waters.</a:t>
            </a:r>
          </a:p>
          <a:p>
            <a:r>
              <a:rPr lang="en-AU" sz="2000" dirty="0"/>
              <a:t>There is opportunity to use transit-times, flexibility in cruise-schedules and more explicit statements of needs to better target ‘baseline’ mapping</a:t>
            </a:r>
            <a:r>
              <a:rPr lang="en-AU" sz="2000" dirty="0" smtClean="0"/>
              <a:t>.</a:t>
            </a:r>
          </a:p>
        </p:txBody>
      </p:sp>
    </p:spTree>
    <p:extLst>
      <p:ext uri="{BB962C8B-B14F-4D97-AF65-F5344CB8AC3E}">
        <p14:creationId xmlns:p14="http://schemas.microsoft.com/office/powerpoint/2010/main" val="2864488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2052251" y="555527"/>
            <a:ext cx="2059429" cy="3291231"/>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AU" sz="1400" dirty="0" smtClean="0"/>
              <a:t>Data capture</a:t>
            </a:r>
          </a:p>
          <a:p>
            <a:pPr marL="0" marR="0" indent="0" algn="l" defTabSz="914400" rtl="0" eaLnBrk="0" fontAlgn="base" latinLnBrk="0" hangingPunct="0">
              <a:lnSpc>
                <a:spcPct val="100000"/>
              </a:lnSpc>
              <a:spcBef>
                <a:spcPct val="0"/>
              </a:spcBef>
              <a:spcAft>
                <a:spcPct val="0"/>
              </a:spcAft>
              <a:buClrTx/>
              <a:buSzTx/>
              <a:buFontTx/>
              <a:buNone/>
              <a:tabLst/>
            </a:pPr>
            <a:endParaRPr lang="en-AU" sz="1400" dirty="0" smtClean="0"/>
          </a:p>
          <a:p>
            <a:pPr marL="285750" marR="0" indent="-285750" algn="l" defTabSz="914400" rtl="0" eaLnBrk="0" fontAlgn="base" latinLnBrk="0" hangingPunct="0">
              <a:lnSpc>
                <a:spcPct val="100000"/>
              </a:lnSpc>
              <a:spcBef>
                <a:spcPct val="0"/>
              </a:spcBef>
              <a:spcAft>
                <a:spcPct val="0"/>
              </a:spcAft>
              <a:buClrTx/>
              <a:buSzTx/>
              <a:buFontTx/>
              <a:buChar char="-"/>
              <a:tabLst/>
            </a:pPr>
            <a:r>
              <a:rPr kumimoji="0" lang="en-AU" sz="1200" b="0" i="0" u="none" strike="noStrike" cap="none" normalizeH="0" baseline="0" dirty="0" smtClean="0">
                <a:ln>
                  <a:noFill/>
                </a:ln>
                <a:solidFill>
                  <a:schemeClr val="tx1"/>
                </a:solidFill>
                <a:effectLst/>
              </a:rPr>
              <a:t>MNF</a:t>
            </a:r>
          </a:p>
          <a:p>
            <a:pPr marL="285750" marR="0" indent="-285750" algn="l" defTabSz="914400" rtl="0" eaLnBrk="0" fontAlgn="base" latinLnBrk="0" hangingPunct="0">
              <a:lnSpc>
                <a:spcPct val="100000"/>
              </a:lnSpc>
              <a:spcBef>
                <a:spcPct val="0"/>
              </a:spcBef>
              <a:spcAft>
                <a:spcPct val="0"/>
              </a:spcAft>
              <a:buClrTx/>
              <a:buSzTx/>
              <a:buFontTx/>
              <a:buChar char="-"/>
              <a:tabLst/>
            </a:pPr>
            <a:r>
              <a:rPr lang="en-AU" sz="1200" dirty="0" smtClean="0"/>
              <a:t>AAD</a:t>
            </a:r>
          </a:p>
          <a:p>
            <a:pPr marL="285750" marR="0" indent="-285750" algn="l" defTabSz="914400" rtl="0" eaLnBrk="0" fontAlgn="base" latinLnBrk="0" hangingPunct="0">
              <a:lnSpc>
                <a:spcPct val="100000"/>
              </a:lnSpc>
              <a:spcBef>
                <a:spcPct val="0"/>
              </a:spcBef>
              <a:spcAft>
                <a:spcPct val="0"/>
              </a:spcAft>
              <a:buClrTx/>
              <a:buSzTx/>
              <a:buFontTx/>
              <a:buChar char="-"/>
              <a:tabLst/>
            </a:pPr>
            <a:r>
              <a:rPr kumimoji="0" lang="en-AU" sz="1200" b="0" i="0" u="none" strike="noStrike" cap="none" normalizeH="0" baseline="0" dirty="0" smtClean="0">
                <a:ln>
                  <a:noFill/>
                </a:ln>
                <a:solidFill>
                  <a:schemeClr val="tx1"/>
                </a:solidFill>
                <a:effectLst/>
              </a:rPr>
              <a:t>AIMS</a:t>
            </a:r>
          </a:p>
          <a:p>
            <a:pPr marL="285750" marR="0" indent="-285750" algn="l" defTabSz="914400" rtl="0" eaLnBrk="0" fontAlgn="base" latinLnBrk="0" hangingPunct="0">
              <a:lnSpc>
                <a:spcPct val="100000"/>
              </a:lnSpc>
              <a:spcBef>
                <a:spcPct val="0"/>
              </a:spcBef>
              <a:spcAft>
                <a:spcPct val="0"/>
              </a:spcAft>
              <a:buClrTx/>
              <a:buSzTx/>
              <a:buFontTx/>
              <a:buChar char="-"/>
              <a:tabLst/>
            </a:pPr>
            <a:r>
              <a:rPr lang="en-AU" sz="1200" dirty="0" smtClean="0"/>
              <a:t>IMOS</a:t>
            </a:r>
          </a:p>
          <a:p>
            <a:pPr marL="285750" marR="0" indent="-285750" algn="l" defTabSz="914400" rtl="0" eaLnBrk="0" fontAlgn="base" latinLnBrk="0" hangingPunct="0">
              <a:lnSpc>
                <a:spcPct val="100000"/>
              </a:lnSpc>
              <a:spcBef>
                <a:spcPct val="0"/>
              </a:spcBef>
              <a:spcAft>
                <a:spcPct val="0"/>
              </a:spcAft>
              <a:buClrTx/>
              <a:buSzTx/>
              <a:buFontTx/>
              <a:buChar char="-"/>
              <a:tabLst/>
            </a:pPr>
            <a:r>
              <a:rPr kumimoji="0" lang="en-AU" sz="1200" b="0" i="0" u="none" strike="noStrike" cap="none" normalizeH="0" baseline="0" dirty="0" smtClean="0">
                <a:ln>
                  <a:noFill/>
                </a:ln>
                <a:solidFill>
                  <a:schemeClr val="tx1"/>
                </a:solidFill>
                <a:effectLst/>
              </a:rPr>
              <a:t>GA – surveys</a:t>
            </a:r>
          </a:p>
          <a:p>
            <a:pPr marL="285750" indent="-285750">
              <a:buFontTx/>
              <a:buChar char="-"/>
            </a:pPr>
            <a:r>
              <a:rPr lang="en-AU" sz="1200" dirty="0" smtClean="0"/>
              <a:t>GA </a:t>
            </a:r>
            <a:r>
              <a:rPr lang="en-AU" sz="1200" dirty="0"/>
              <a:t>– </a:t>
            </a:r>
            <a:r>
              <a:rPr lang="en-AU" sz="1200" dirty="0" smtClean="0"/>
              <a:t>territorial baselines</a:t>
            </a:r>
            <a:endParaRPr kumimoji="0" lang="en-AU" sz="1200" b="0" i="0" u="none" strike="noStrike" cap="none" normalizeH="0" baseline="0" dirty="0" smtClean="0">
              <a:ln>
                <a:noFill/>
              </a:ln>
              <a:solidFill>
                <a:schemeClr val="tx1"/>
              </a:solidFill>
              <a:effectLst/>
            </a:endParaRPr>
          </a:p>
          <a:p>
            <a:pPr marL="285750" marR="0" indent="-285750" algn="l" defTabSz="914400" rtl="0" eaLnBrk="0" fontAlgn="base" latinLnBrk="0" hangingPunct="0">
              <a:lnSpc>
                <a:spcPct val="100000"/>
              </a:lnSpc>
              <a:spcBef>
                <a:spcPct val="0"/>
              </a:spcBef>
              <a:spcAft>
                <a:spcPct val="0"/>
              </a:spcAft>
              <a:buClrTx/>
              <a:buSzTx/>
              <a:buFontTx/>
              <a:buChar char="-"/>
              <a:tabLst/>
            </a:pPr>
            <a:r>
              <a:rPr lang="en-AU" sz="1200" dirty="0" smtClean="0"/>
              <a:t>AHO (Navy </a:t>
            </a:r>
            <a:r>
              <a:rPr kumimoji="0" lang="en-AU" sz="1200" b="0" i="0" u="none" strike="noStrike" cap="none" normalizeH="0" baseline="0" dirty="0" smtClean="0">
                <a:ln>
                  <a:noFill/>
                </a:ln>
                <a:solidFill>
                  <a:schemeClr val="tx1"/>
                </a:solidFill>
                <a:effectLst/>
              </a:rPr>
              <a:t>&amp; commercial)</a:t>
            </a:r>
          </a:p>
          <a:p>
            <a:pPr marL="285750" marR="0" indent="-285750" algn="l" defTabSz="914400" rtl="0" eaLnBrk="0" fontAlgn="base" latinLnBrk="0" hangingPunct="0">
              <a:lnSpc>
                <a:spcPct val="100000"/>
              </a:lnSpc>
              <a:spcBef>
                <a:spcPct val="0"/>
              </a:spcBef>
              <a:spcAft>
                <a:spcPct val="0"/>
              </a:spcAft>
              <a:buClrTx/>
              <a:buSzTx/>
              <a:buFontTx/>
              <a:buChar char="-"/>
              <a:tabLst/>
            </a:pPr>
            <a:r>
              <a:rPr lang="en-AU" sz="1200" dirty="0" smtClean="0"/>
              <a:t>Crowd-sourced via NOAA-DBDC</a:t>
            </a:r>
          </a:p>
          <a:p>
            <a:pPr marL="285750" marR="0" indent="-285750" algn="l" defTabSz="914400" rtl="0" eaLnBrk="0" fontAlgn="base" latinLnBrk="0" hangingPunct="0">
              <a:lnSpc>
                <a:spcPct val="100000"/>
              </a:lnSpc>
              <a:spcBef>
                <a:spcPct val="0"/>
              </a:spcBef>
              <a:spcAft>
                <a:spcPct val="0"/>
              </a:spcAft>
              <a:buClrTx/>
              <a:buSzTx/>
              <a:buFontTx/>
              <a:buChar char="-"/>
              <a:tabLst/>
            </a:pPr>
            <a:r>
              <a:rPr lang="en-AU" sz="1200" dirty="0" smtClean="0"/>
              <a:t>Satellite</a:t>
            </a:r>
          </a:p>
          <a:p>
            <a:pPr marL="285750" marR="0" indent="-285750" algn="l" defTabSz="914400" rtl="0" eaLnBrk="0" fontAlgn="base" latinLnBrk="0" hangingPunct="0">
              <a:lnSpc>
                <a:spcPct val="100000"/>
              </a:lnSpc>
              <a:spcBef>
                <a:spcPct val="0"/>
              </a:spcBef>
              <a:spcAft>
                <a:spcPct val="0"/>
              </a:spcAft>
              <a:buClrTx/>
              <a:buSzTx/>
              <a:buFontTx/>
              <a:buChar char="-"/>
              <a:tabLst/>
            </a:pPr>
            <a:r>
              <a:rPr kumimoji="0" lang="en-AU" sz="1200" b="0" i="0" u="none" strike="noStrike" cap="none" normalizeH="0" baseline="0" dirty="0" smtClean="0">
                <a:ln>
                  <a:noFill/>
                </a:ln>
                <a:solidFill>
                  <a:schemeClr val="tx1"/>
                </a:solidFill>
                <a:effectLst/>
              </a:rPr>
              <a:t>LADS</a:t>
            </a:r>
          </a:p>
          <a:p>
            <a:pPr marL="285750" marR="0" indent="-285750" algn="l" defTabSz="914400" rtl="0" eaLnBrk="0" fontAlgn="base" latinLnBrk="0" hangingPunct="0">
              <a:lnSpc>
                <a:spcPct val="100000"/>
              </a:lnSpc>
              <a:spcBef>
                <a:spcPct val="0"/>
              </a:spcBef>
              <a:spcAft>
                <a:spcPct val="0"/>
              </a:spcAft>
              <a:buClrTx/>
              <a:buSzTx/>
              <a:buFontTx/>
              <a:buChar char="-"/>
              <a:tabLst/>
            </a:pPr>
            <a:r>
              <a:rPr lang="en-AU" sz="1200" i="1" dirty="0" err="1" smtClean="0"/>
              <a:t>Etc</a:t>
            </a:r>
            <a:r>
              <a:rPr lang="en-AU" sz="1200" i="1" dirty="0" smtClean="0"/>
              <a:t> </a:t>
            </a:r>
            <a:r>
              <a:rPr lang="en-AU" sz="1200" dirty="0" smtClean="0"/>
              <a:t>…</a:t>
            </a:r>
            <a:endParaRPr kumimoji="0" lang="en-AU" sz="1200" b="0" i="0" u="none" strike="noStrike" cap="none" normalizeH="0" baseline="0" dirty="0" smtClean="0">
              <a:ln>
                <a:noFill/>
              </a:ln>
              <a:solidFill>
                <a:schemeClr val="tx1"/>
              </a:solidFill>
              <a:effectLst/>
            </a:endParaRPr>
          </a:p>
        </p:txBody>
      </p:sp>
      <p:sp>
        <p:nvSpPr>
          <p:cNvPr id="6" name="Rounded Rectangle 5"/>
          <p:cNvSpPr/>
          <p:nvPr/>
        </p:nvSpPr>
        <p:spPr bwMode="auto">
          <a:xfrm>
            <a:off x="107504" y="555526"/>
            <a:ext cx="1872208" cy="3858066"/>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AU" sz="1400" dirty="0" smtClean="0"/>
              <a:t>National Plans </a:t>
            </a:r>
          </a:p>
          <a:p>
            <a:pPr marL="0" marR="0" indent="0" algn="l" defTabSz="914400" rtl="0" eaLnBrk="0" fontAlgn="base" latinLnBrk="0" hangingPunct="0">
              <a:lnSpc>
                <a:spcPct val="100000"/>
              </a:lnSpc>
              <a:spcBef>
                <a:spcPct val="0"/>
              </a:spcBef>
              <a:spcAft>
                <a:spcPct val="0"/>
              </a:spcAft>
              <a:buClrTx/>
              <a:buSzTx/>
              <a:buFontTx/>
              <a:buNone/>
              <a:tabLst/>
            </a:pPr>
            <a:r>
              <a:rPr lang="en-AU" sz="1400" dirty="0" smtClean="0"/>
              <a:t>to i</a:t>
            </a:r>
            <a:r>
              <a:rPr kumimoji="0" lang="en-AU" sz="1400" b="0" i="0" u="none" strike="noStrike" cap="none" normalizeH="0" baseline="0" dirty="0" smtClean="0">
                <a:ln>
                  <a:noFill/>
                </a:ln>
                <a:solidFill>
                  <a:schemeClr val="tx1"/>
                </a:solidFill>
                <a:effectLst/>
              </a:rPr>
              <a:t>nform data capture</a:t>
            </a:r>
          </a:p>
          <a:p>
            <a:pPr marR="0" algn="l" defTabSz="914400" rtl="0" eaLnBrk="0" fontAlgn="base" latinLnBrk="0" hangingPunct="0">
              <a:lnSpc>
                <a:spcPct val="100000"/>
              </a:lnSpc>
              <a:spcBef>
                <a:spcPct val="0"/>
              </a:spcBef>
              <a:spcAft>
                <a:spcPct val="0"/>
              </a:spcAft>
              <a:buClrTx/>
              <a:buSzTx/>
              <a:tabLst/>
            </a:pPr>
            <a:r>
              <a:rPr kumimoji="0" lang="en-AU" sz="1100" b="0" i="0" u="none" strike="noStrike" cap="none" normalizeH="0" baseline="0" dirty="0" smtClean="0">
                <a:ln>
                  <a:noFill/>
                </a:ln>
                <a:solidFill>
                  <a:schemeClr val="tx1"/>
                </a:solidFill>
                <a:effectLst/>
              </a:rPr>
              <a:t> </a:t>
            </a:r>
          </a:p>
          <a:p>
            <a:pPr marR="0" algn="l" defTabSz="914400" rtl="0" eaLnBrk="0" fontAlgn="base" latinLnBrk="0" hangingPunct="0">
              <a:lnSpc>
                <a:spcPct val="100000"/>
              </a:lnSpc>
              <a:spcBef>
                <a:spcPct val="0"/>
              </a:spcBef>
              <a:spcAft>
                <a:spcPct val="0"/>
              </a:spcAft>
              <a:buClrTx/>
              <a:buSzTx/>
              <a:tabLst/>
            </a:pPr>
            <a:r>
              <a:rPr lang="en-AU" sz="1200" dirty="0" smtClean="0"/>
              <a:t>National Hydrographic (AHO) &amp; </a:t>
            </a:r>
            <a:r>
              <a:rPr kumimoji="0" lang="en-AU" sz="1200" b="0" i="0" u="none" strike="noStrike" cap="none" normalizeH="0" baseline="0" dirty="0" smtClean="0">
                <a:ln>
                  <a:noFill/>
                </a:ln>
                <a:solidFill>
                  <a:schemeClr val="tx1"/>
                </a:solidFill>
                <a:effectLst/>
              </a:rPr>
              <a:t>Marine</a:t>
            </a:r>
            <a:r>
              <a:rPr kumimoji="0" lang="en-AU" sz="1200" b="0" i="0" u="none" strike="noStrike" cap="none" normalizeH="0" dirty="0" smtClean="0">
                <a:ln>
                  <a:noFill/>
                </a:ln>
                <a:solidFill>
                  <a:schemeClr val="tx1"/>
                </a:solidFill>
                <a:effectLst/>
              </a:rPr>
              <a:t> Science (NMSC-GA)</a:t>
            </a:r>
          </a:p>
          <a:p>
            <a:pPr marR="0" algn="l" defTabSz="914400" rtl="0" eaLnBrk="0" fontAlgn="base" latinLnBrk="0" hangingPunct="0">
              <a:lnSpc>
                <a:spcPct val="100000"/>
              </a:lnSpc>
              <a:spcBef>
                <a:spcPct val="0"/>
              </a:spcBef>
              <a:spcAft>
                <a:spcPct val="0"/>
              </a:spcAft>
              <a:buClrTx/>
              <a:buSzTx/>
              <a:tabLst/>
            </a:pPr>
            <a:r>
              <a:rPr kumimoji="0" lang="en-AU" sz="1200" b="0" i="0" u="none" strike="noStrike" cap="none" normalizeH="0" dirty="0" smtClean="0">
                <a:ln>
                  <a:noFill/>
                </a:ln>
                <a:solidFill>
                  <a:schemeClr val="tx1"/>
                </a:solidFill>
                <a:effectLst/>
              </a:rPr>
              <a:t>collection plan/plans: </a:t>
            </a:r>
          </a:p>
          <a:p>
            <a:pPr marR="0" algn="l" defTabSz="914400" rtl="0" eaLnBrk="0" fontAlgn="base" latinLnBrk="0" hangingPunct="0">
              <a:lnSpc>
                <a:spcPct val="100000"/>
              </a:lnSpc>
              <a:spcBef>
                <a:spcPct val="0"/>
              </a:spcBef>
              <a:spcAft>
                <a:spcPct val="0"/>
              </a:spcAft>
              <a:buClrTx/>
              <a:buSzTx/>
              <a:tabLst/>
            </a:pPr>
            <a:endParaRPr kumimoji="0" lang="en-AU" sz="1200" b="0" i="0" u="none" strike="noStrike" cap="none" normalizeH="0" dirty="0" smtClean="0">
              <a:ln>
                <a:noFill/>
              </a:ln>
              <a:solidFill>
                <a:schemeClr val="tx1"/>
              </a:solidFill>
              <a:effectLst/>
            </a:endParaRP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200" dirty="0" smtClean="0"/>
              <a:t>Address </a:t>
            </a:r>
            <a:r>
              <a:rPr kumimoji="0" lang="en-AU" sz="1200" b="0" i="0" u="none" strike="noStrike" cap="none" normalizeH="0" dirty="0" smtClean="0">
                <a:ln>
                  <a:noFill/>
                </a:ln>
                <a:solidFill>
                  <a:schemeClr val="tx1"/>
                </a:solidFill>
                <a:effectLst/>
              </a:rPr>
              <a:t>priorities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200" dirty="0" smtClean="0"/>
              <a:t>I</a:t>
            </a:r>
            <a:r>
              <a:rPr kumimoji="0" lang="en-AU" sz="1200" b="0" i="0" u="none" strike="noStrike" cap="none" normalizeH="0" dirty="0" smtClean="0">
                <a:ln>
                  <a:noFill/>
                </a:ln>
                <a:solidFill>
                  <a:schemeClr val="tx1"/>
                </a:solidFill>
                <a:effectLst/>
              </a:rPr>
              <a:t>nform r</a:t>
            </a:r>
            <a:r>
              <a:rPr lang="en-AU" sz="1200" baseline="0" dirty="0" smtClean="0"/>
              <a:t>esource allocation</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200" dirty="0" smtClean="0"/>
              <a:t>Increase coordination</a:t>
            </a:r>
            <a:endParaRPr lang="en-AU" sz="1200" baseline="0" dirty="0" smtClean="0"/>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200" dirty="0" smtClean="0"/>
              <a:t>Avoid replication</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200" baseline="0" dirty="0" smtClean="0"/>
              <a:t>Monitor</a:t>
            </a:r>
            <a:r>
              <a:rPr lang="en-AU" sz="1200" dirty="0" smtClean="0"/>
              <a:t> progress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200" baseline="0" dirty="0" smtClean="0"/>
              <a:t>Build industry capability</a:t>
            </a:r>
            <a:r>
              <a:rPr lang="en-AU" sz="1200" dirty="0" smtClean="0"/>
              <a:t> (e.g., skills &amp; </a:t>
            </a:r>
            <a:r>
              <a:rPr lang="en-AU" sz="1200" baseline="0" dirty="0" smtClean="0"/>
              <a:t>standards)</a:t>
            </a:r>
          </a:p>
        </p:txBody>
      </p:sp>
      <p:sp>
        <p:nvSpPr>
          <p:cNvPr id="7" name="Rounded Rectangle 6"/>
          <p:cNvSpPr/>
          <p:nvPr/>
        </p:nvSpPr>
        <p:spPr bwMode="auto">
          <a:xfrm>
            <a:off x="4283968" y="558750"/>
            <a:ext cx="1584176" cy="3035285"/>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AU" sz="1400" dirty="0" smtClean="0"/>
              <a:t>Data management (operational agencies)</a:t>
            </a:r>
          </a:p>
          <a:p>
            <a:pPr marR="0" algn="l" defTabSz="914400" rtl="0" eaLnBrk="0" fontAlgn="base" latinLnBrk="0" hangingPunct="0">
              <a:lnSpc>
                <a:spcPct val="100000"/>
              </a:lnSpc>
              <a:spcBef>
                <a:spcPct val="0"/>
              </a:spcBef>
              <a:spcAft>
                <a:spcPct val="0"/>
              </a:spcAft>
              <a:buClrTx/>
              <a:buSzTx/>
              <a:tabLst/>
            </a:pPr>
            <a:endParaRPr kumimoji="0" lang="en-AU" sz="1400" b="0" i="0" u="none" strike="noStrike" cap="none" normalizeH="0" baseline="0" dirty="0" smtClean="0">
              <a:ln>
                <a:noFill/>
              </a:ln>
              <a:solidFill>
                <a:schemeClr val="tx1"/>
              </a:solidFill>
              <a:effectLst/>
            </a:endParaRPr>
          </a:p>
          <a:p>
            <a:pPr marR="0" algn="l" defTabSz="914400" rtl="0" eaLnBrk="0" fontAlgn="base" latinLnBrk="0" hangingPunct="0">
              <a:lnSpc>
                <a:spcPct val="100000"/>
              </a:lnSpc>
              <a:spcBef>
                <a:spcPct val="0"/>
              </a:spcBef>
              <a:spcAft>
                <a:spcPct val="0"/>
              </a:spcAft>
              <a:buClrTx/>
              <a:buSzTx/>
              <a:tabLst/>
            </a:pPr>
            <a:endParaRPr kumimoji="0" lang="en-AU" sz="1400" b="0" i="0" u="none" strike="noStrike" cap="none" normalizeH="0" baseline="0" dirty="0" smtClean="0">
              <a:ln>
                <a:noFill/>
              </a:ln>
              <a:solidFill>
                <a:schemeClr val="tx1"/>
              </a:solidFill>
              <a:effectLst/>
            </a:endParaRPr>
          </a:p>
          <a:p>
            <a:pPr marR="0" algn="l" defTabSz="914400" rtl="0" eaLnBrk="0" fontAlgn="base" latinLnBrk="0" hangingPunct="0">
              <a:lnSpc>
                <a:spcPct val="100000"/>
              </a:lnSpc>
              <a:spcBef>
                <a:spcPct val="0"/>
              </a:spcBef>
              <a:spcAft>
                <a:spcPct val="0"/>
              </a:spcAft>
              <a:buClrTx/>
              <a:buSzTx/>
              <a:tabLst/>
            </a:pPr>
            <a:r>
              <a:rPr kumimoji="0" lang="en-AU" sz="1400" b="0" i="0" u="none" strike="noStrike" cap="none" normalizeH="0" baseline="0" dirty="0" smtClean="0">
                <a:ln>
                  <a:noFill/>
                </a:ln>
                <a:solidFill>
                  <a:schemeClr val="tx1"/>
                </a:solidFill>
                <a:effectLst/>
              </a:rPr>
              <a:t>GA</a:t>
            </a:r>
          </a:p>
          <a:p>
            <a:pPr marR="0" algn="l" defTabSz="914400" rtl="0" eaLnBrk="0" fontAlgn="base" latinLnBrk="0" hangingPunct="0">
              <a:lnSpc>
                <a:spcPct val="100000"/>
              </a:lnSpc>
              <a:spcBef>
                <a:spcPct val="0"/>
              </a:spcBef>
              <a:spcAft>
                <a:spcPct val="0"/>
              </a:spcAft>
              <a:buClrTx/>
              <a:buSzTx/>
              <a:tabLst/>
            </a:pPr>
            <a:endParaRPr lang="en-AU" sz="1400" dirty="0"/>
          </a:p>
          <a:p>
            <a:pPr marR="0" algn="l" defTabSz="914400" rtl="0" eaLnBrk="0" fontAlgn="base" latinLnBrk="0" hangingPunct="0">
              <a:lnSpc>
                <a:spcPct val="100000"/>
              </a:lnSpc>
              <a:spcBef>
                <a:spcPct val="0"/>
              </a:spcBef>
              <a:spcAft>
                <a:spcPct val="0"/>
              </a:spcAft>
              <a:buClrTx/>
              <a:buSzTx/>
              <a:tabLst/>
            </a:pPr>
            <a:endParaRPr kumimoji="0" lang="en-AU" sz="1400" b="0" i="0" u="none" strike="noStrike" cap="none" normalizeH="0" baseline="0" dirty="0" smtClean="0">
              <a:ln>
                <a:noFill/>
              </a:ln>
              <a:solidFill>
                <a:schemeClr val="tx1"/>
              </a:solidFill>
              <a:effectLst/>
            </a:endParaRPr>
          </a:p>
          <a:p>
            <a:pPr marR="0" algn="l" defTabSz="914400" rtl="0" eaLnBrk="0" fontAlgn="base" latinLnBrk="0" hangingPunct="0">
              <a:lnSpc>
                <a:spcPct val="100000"/>
              </a:lnSpc>
              <a:spcBef>
                <a:spcPct val="0"/>
              </a:spcBef>
              <a:spcAft>
                <a:spcPct val="0"/>
              </a:spcAft>
              <a:buClrTx/>
              <a:buSzTx/>
              <a:tabLst/>
            </a:pPr>
            <a:r>
              <a:rPr lang="en-AU" sz="1400" dirty="0" smtClean="0"/>
              <a:t>AHO</a:t>
            </a:r>
          </a:p>
          <a:p>
            <a:pPr marR="0" algn="l" defTabSz="914400" rtl="0" eaLnBrk="0" fontAlgn="base" latinLnBrk="0" hangingPunct="0">
              <a:lnSpc>
                <a:spcPct val="100000"/>
              </a:lnSpc>
              <a:spcBef>
                <a:spcPct val="0"/>
              </a:spcBef>
              <a:spcAft>
                <a:spcPct val="0"/>
              </a:spcAft>
              <a:buClrTx/>
              <a:buSzTx/>
              <a:tabLst/>
            </a:pPr>
            <a:endParaRPr kumimoji="0" lang="en-AU" sz="1400" b="0" i="0" u="none" strike="noStrike" cap="none" normalizeH="0" baseline="0" dirty="0">
              <a:ln>
                <a:noFill/>
              </a:ln>
              <a:solidFill>
                <a:schemeClr val="tx1"/>
              </a:solidFill>
              <a:effectLst/>
            </a:endParaRPr>
          </a:p>
          <a:p>
            <a:pPr marR="0" algn="l" defTabSz="914400" rtl="0" eaLnBrk="0" fontAlgn="base" latinLnBrk="0" hangingPunct="0">
              <a:lnSpc>
                <a:spcPct val="100000"/>
              </a:lnSpc>
              <a:spcBef>
                <a:spcPct val="0"/>
              </a:spcBef>
              <a:spcAft>
                <a:spcPct val="0"/>
              </a:spcAft>
              <a:buClrTx/>
              <a:buSzTx/>
              <a:tabLst/>
            </a:pPr>
            <a:endParaRPr kumimoji="0" lang="en-AU" sz="1400" b="0" i="0" u="none" strike="noStrike" cap="none" normalizeH="0" baseline="0" dirty="0" smtClean="0">
              <a:ln>
                <a:noFill/>
              </a:ln>
              <a:solidFill>
                <a:schemeClr val="tx1"/>
              </a:solidFill>
              <a:effectLst/>
            </a:endParaRPr>
          </a:p>
          <a:p>
            <a:pPr marR="0" algn="l" defTabSz="914400" rtl="0" eaLnBrk="0" fontAlgn="base" latinLnBrk="0" hangingPunct="0">
              <a:lnSpc>
                <a:spcPct val="100000"/>
              </a:lnSpc>
              <a:spcBef>
                <a:spcPct val="0"/>
              </a:spcBef>
              <a:spcAft>
                <a:spcPct val="0"/>
              </a:spcAft>
              <a:buClrTx/>
              <a:buSzTx/>
              <a:tabLst/>
            </a:pPr>
            <a:r>
              <a:rPr lang="en-AU" sz="1400" dirty="0" smtClean="0"/>
              <a:t>NOAA  DBDC</a:t>
            </a:r>
            <a:endParaRPr kumimoji="0" lang="en-AU" sz="1400" b="0" i="0" u="none" strike="noStrike" cap="none" normalizeH="0" baseline="0" dirty="0" smtClean="0">
              <a:ln>
                <a:noFill/>
              </a:ln>
              <a:solidFill>
                <a:schemeClr val="tx1"/>
              </a:solidFill>
              <a:effectLst/>
            </a:endParaRPr>
          </a:p>
        </p:txBody>
      </p:sp>
      <p:sp>
        <p:nvSpPr>
          <p:cNvPr id="9" name="Rounded Rectangle 8"/>
          <p:cNvSpPr/>
          <p:nvPr/>
        </p:nvSpPr>
        <p:spPr bwMode="auto">
          <a:xfrm flipH="1">
            <a:off x="4411492" y="2618021"/>
            <a:ext cx="2297055" cy="998430"/>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050" dirty="0" smtClean="0"/>
              <a:t>Manage raw data files and low level products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AU" sz="1050" b="0" i="0" u="none" strike="noStrike" cap="none" normalizeH="0" baseline="0" dirty="0" smtClean="0">
                <a:ln>
                  <a:noFill/>
                </a:ln>
                <a:solidFill>
                  <a:schemeClr val="tx1"/>
                </a:solidFill>
                <a:effectLst/>
              </a:rPr>
              <a:t>Coordinat</a:t>
            </a:r>
            <a:r>
              <a:rPr lang="en-AU" sz="1050" dirty="0" smtClean="0"/>
              <a:t>e archives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1050" dirty="0" smtClean="0"/>
              <a:t>Produce complementary products and services</a:t>
            </a:r>
          </a:p>
        </p:txBody>
      </p:sp>
      <p:cxnSp>
        <p:nvCxnSpPr>
          <p:cNvPr id="12" name="Straight Arrow Connector 11"/>
          <p:cNvCxnSpPr/>
          <p:nvPr/>
        </p:nvCxnSpPr>
        <p:spPr bwMode="auto">
          <a:xfrm>
            <a:off x="3924284" y="1429908"/>
            <a:ext cx="431692"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a:off x="3924284" y="2294004"/>
            <a:ext cx="431692"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a:off x="5609668" y="1429908"/>
            <a:ext cx="456332"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p:cNvCxnSpPr/>
          <p:nvPr/>
        </p:nvCxnSpPr>
        <p:spPr bwMode="auto">
          <a:xfrm>
            <a:off x="5609668" y="2294004"/>
            <a:ext cx="456332"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Arrow Connector 15"/>
          <p:cNvCxnSpPr/>
          <p:nvPr/>
        </p:nvCxnSpPr>
        <p:spPr bwMode="auto">
          <a:xfrm flipV="1">
            <a:off x="4622288" y="1612283"/>
            <a:ext cx="0" cy="313157"/>
          </a:xfrm>
          <a:prstGeom prst="straightConnector1">
            <a:avLst/>
          </a:prstGeom>
          <a:solidFill>
            <a:schemeClr val="accent1"/>
          </a:solidFill>
          <a:ln w="38100" cap="flat" cmpd="sng" algn="ctr">
            <a:solidFill>
              <a:schemeClr val="tx1"/>
            </a:solidFill>
            <a:prstDash val="solid"/>
            <a:miter lim="800000"/>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ounded Rectangle 17"/>
          <p:cNvSpPr/>
          <p:nvPr/>
        </p:nvSpPr>
        <p:spPr bwMode="auto">
          <a:xfrm flipH="1">
            <a:off x="6050526" y="997860"/>
            <a:ext cx="1164724" cy="81965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R="0" algn="l" defTabSz="914400" rtl="0" eaLnBrk="0" fontAlgn="base" latinLnBrk="0" hangingPunct="0">
              <a:lnSpc>
                <a:spcPct val="100000"/>
              </a:lnSpc>
              <a:spcBef>
                <a:spcPct val="0"/>
              </a:spcBef>
              <a:spcAft>
                <a:spcPct val="0"/>
              </a:spcAft>
              <a:buClrTx/>
              <a:buSzTx/>
              <a:tabLst/>
            </a:pPr>
            <a:r>
              <a:rPr lang="en-AU" sz="1050" dirty="0" smtClean="0"/>
              <a:t>Geoscience &amp; geographic products &amp; services</a:t>
            </a:r>
          </a:p>
        </p:txBody>
      </p:sp>
      <p:sp>
        <p:nvSpPr>
          <p:cNvPr id="19" name="Rounded Rectangle 18"/>
          <p:cNvSpPr/>
          <p:nvPr/>
        </p:nvSpPr>
        <p:spPr bwMode="auto">
          <a:xfrm flipH="1">
            <a:off x="6061553" y="1978402"/>
            <a:ext cx="1164724" cy="640886"/>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R="0" algn="l" defTabSz="914400" rtl="0" eaLnBrk="0" fontAlgn="base" latinLnBrk="0" hangingPunct="0">
              <a:lnSpc>
                <a:spcPct val="100000"/>
              </a:lnSpc>
              <a:spcBef>
                <a:spcPct val="0"/>
              </a:spcBef>
              <a:spcAft>
                <a:spcPct val="0"/>
              </a:spcAft>
              <a:buClrTx/>
              <a:buSzTx/>
              <a:tabLst/>
            </a:pPr>
            <a:r>
              <a:rPr lang="en-AU" sz="1050" dirty="0" smtClean="0"/>
              <a:t>Hydrographic produces and services</a:t>
            </a:r>
          </a:p>
        </p:txBody>
      </p:sp>
      <p:sp>
        <p:nvSpPr>
          <p:cNvPr id="20" name="Rounded Rectangle 19"/>
          <p:cNvSpPr/>
          <p:nvPr/>
        </p:nvSpPr>
        <p:spPr bwMode="auto">
          <a:xfrm>
            <a:off x="7740352" y="556370"/>
            <a:ext cx="1296144" cy="243029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lang="en-AU" sz="1400" dirty="0" smtClean="0"/>
              <a:t>Needs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smtClean="0"/>
              <a:t>Limits of shelf</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smtClean="0"/>
              <a:t>Operational Oceanography</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smtClean="0"/>
              <a:t>Research</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err="1" smtClean="0"/>
              <a:t>Cwth</a:t>
            </a:r>
            <a:r>
              <a:rPr lang="en-AU" sz="900" dirty="0" smtClean="0"/>
              <a:t> Marine Reserves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smtClean="0"/>
              <a:t>Fisheries </a:t>
            </a:r>
            <a:r>
              <a:rPr lang="en-AU" sz="900" dirty="0" err="1" smtClean="0"/>
              <a:t>mmt</a:t>
            </a:r>
            <a:endParaRPr lang="en-AU" sz="900" dirty="0" smtClean="0"/>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smtClean="0"/>
              <a:t>Antarctic science</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smtClean="0"/>
              <a:t>SOLAS</a:t>
            </a:r>
          </a:p>
          <a:p>
            <a:pPr marL="171450" marR="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AU" sz="900" dirty="0" smtClean="0"/>
              <a:t>Other</a:t>
            </a:r>
          </a:p>
          <a:p>
            <a:r>
              <a:rPr lang="en-AU" sz="1050" dirty="0" smtClean="0"/>
              <a:t>are addressed by Products &amp; services</a:t>
            </a:r>
            <a:endParaRPr lang="en-AU" sz="900" dirty="0" smtClean="0"/>
          </a:p>
        </p:txBody>
      </p:sp>
      <p:sp>
        <p:nvSpPr>
          <p:cNvPr id="23" name="Rounded Rectangle 22"/>
          <p:cNvSpPr/>
          <p:nvPr/>
        </p:nvSpPr>
        <p:spPr bwMode="auto">
          <a:xfrm rot="5400000" flipH="1">
            <a:off x="6332566" y="1745464"/>
            <a:ext cx="2210595" cy="283341"/>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pPr marR="0" algn="l" defTabSz="914400" rtl="0" eaLnBrk="0" fontAlgn="base" latinLnBrk="0" hangingPunct="0">
              <a:lnSpc>
                <a:spcPct val="100000"/>
              </a:lnSpc>
              <a:spcBef>
                <a:spcPct val="0"/>
              </a:spcBef>
              <a:spcAft>
                <a:spcPct val="0"/>
              </a:spcAft>
              <a:buClrTx/>
              <a:buSzTx/>
              <a:tabLst/>
            </a:pPr>
            <a:r>
              <a:rPr lang="en-AU" sz="1050" dirty="0" smtClean="0"/>
              <a:t>Interfaces (e.g., AMSIS, NCI..)</a:t>
            </a:r>
          </a:p>
        </p:txBody>
      </p:sp>
      <p:cxnSp>
        <p:nvCxnSpPr>
          <p:cNvPr id="24" name="Straight Arrow Connector 23"/>
          <p:cNvCxnSpPr/>
          <p:nvPr/>
        </p:nvCxnSpPr>
        <p:spPr bwMode="auto">
          <a:xfrm>
            <a:off x="1764044" y="997860"/>
            <a:ext cx="431692"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p:nvPr/>
        </p:nvCxnSpPr>
        <p:spPr bwMode="auto">
          <a:xfrm>
            <a:off x="7020274" y="1429908"/>
            <a:ext cx="272001"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Arrow Connector 25"/>
          <p:cNvCxnSpPr/>
          <p:nvPr/>
        </p:nvCxnSpPr>
        <p:spPr bwMode="auto">
          <a:xfrm>
            <a:off x="7020274" y="2294004"/>
            <a:ext cx="272001"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p:cNvCxnSpPr/>
          <p:nvPr/>
        </p:nvCxnSpPr>
        <p:spPr bwMode="auto">
          <a:xfrm>
            <a:off x="7590282" y="1861956"/>
            <a:ext cx="272001" cy="0"/>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Rounded Rectangle 27"/>
          <p:cNvSpPr/>
          <p:nvPr/>
        </p:nvSpPr>
        <p:spPr bwMode="auto">
          <a:xfrm>
            <a:off x="7740352" y="3625709"/>
            <a:ext cx="1296144" cy="530217"/>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t" anchorCtr="0" compatLnSpc="1">
            <a:prstTxWarp prst="textNoShape">
              <a:avLst/>
            </a:prstTxWarp>
            <a:spAutoFit/>
          </a:bodyPr>
          <a:lstStyle/>
          <a:p>
            <a:r>
              <a:rPr lang="en-AU" sz="1400" dirty="0" smtClean="0"/>
              <a:t>Priorities </a:t>
            </a:r>
            <a:r>
              <a:rPr lang="en-AU" sz="1100" dirty="0" smtClean="0"/>
              <a:t>driven by needs</a:t>
            </a:r>
          </a:p>
        </p:txBody>
      </p:sp>
      <p:cxnSp>
        <p:nvCxnSpPr>
          <p:cNvPr id="29" name="Straight Arrow Connector 28"/>
          <p:cNvCxnSpPr>
            <a:stCxn id="20" idx="2"/>
            <a:endCxn id="28" idx="0"/>
          </p:cNvCxnSpPr>
          <p:nvPr/>
        </p:nvCxnSpPr>
        <p:spPr bwMode="auto">
          <a:xfrm>
            <a:off x="8388424" y="2986668"/>
            <a:ext cx="0" cy="639041"/>
          </a:xfrm>
          <a:prstGeom prst="straightConnector1">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p:cNvCxnSpPr>
            <a:stCxn id="28" idx="2"/>
          </p:cNvCxnSpPr>
          <p:nvPr/>
        </p:nvCxnSpPr>
        <p:spPr bwMode="auto">
          <a:xfrm rot="5400000">
            <a:off x="5081789" y="910013"/>
            <a:ext cx="60722" cy="6552549"/>
          </a:xfrm>
          <a:prstGeom prst="bentConnector2">
            <a:avLst/>
          </a:prstGeom>
          <a:solidFill>
            <a:schemeClr val="accent1"/>
          </a:solidFill>
          <a:ln w="38100" cap="flat" cmpd="sng" algn="ctr">
            <a:solidFill>
              <a:schemeClr val="tx1"/>
            </a:solidFill>
            <a:prstDash val="solid"/>
            <a:miter lim="800000"/>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Rectangle 2"/>
          <p:cNvSpPr>
            <a:spLocks noGrp="1" noChangeArrowheads="1"/>
          </p:cNvSpPr>
          <p:nvPr>
            <p:ph type="title"/>
          </p:nvPr>
        </p:nvSpPr>
        <p:spPr>
          <a:xfrm>
            <a:off x="457200" y="51472"/>
            <a:ext cx="8229600" cy="492443"/>
          </a:xfrm>
        </p:spPr>
        <p:txBody>
          <a:bodyPr/>
          <a:lstStyle/>
          <a:p>
            <a:r>
              <a:rPr lang="en-US" dirty="0" smtClean="0"/>
              <a:t>Developing the concept</a:t>
            </a:r>
            <a:endParaRPr lang="en-US" dirty="0"/>
          </a:p>
        </p:txBody>
      </p:sp>
      <p:sp>
        <p:nvSpPr>
          <p:cNvPr id="33" name="Rectangle 32"/>
          <p:cNvSpPr/>
          <p:nvPr/>
        </p:nvSpPr>
        <p:spPr bwMode="auto">
          <a:xfrm>
            <a:off x="174984" y="1461892"/>
            <a:ext cx="1660712" cy="371513"/>
          </a:xfrm>
          <a:prstGeom prst="rect">
            <a:avLst/>
          </a:prstGeom>
          <a:noFill/>
          <a:ln w="9525" cap="flat" cmpd="sng" algn="ctr">
            <a:solidFill>
              <a:srgbClr val="FFC000"/>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5748610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Broad Roadmap</a:t>
            </a:r>
            <a:endParaRPr lang="en-AU" dirty="0"/>
          </a:p>
        </p:txBody>
      </p:sp>
      <p:sp>
        <p:nvSpPr>
          <p:cNvPr id="5" name="Content Placeholder 2"/>
          <p:cNvSpPr>
            <a:spLocks noGrp="1"/>
          </p:cNvSpPr>
          <p:nvPr>
            <p:ph idx="1"/>
          </p:nvPr>
        </p:nvSpPr>
        <p:spPr>
          <a:xfrm>
            <a:off x="457200" y="735807"/>
            <a:ext cx="8795320" cy="3942160"/>
          </a:xfrm>
        </p:spPr>
        <p:txBody>
          <a:bodyPr/>
          <a:lstStyle/>
          <a:p>
            <a:pPr marL="342900" indent="-342900" rtl="0" fontAlgn="base">
              <a:buFont typeface="Arial" panose="020B0604020202020204" pitchFamily="34" charset="0"/>
              <a:buChar char="•"/>
            </a:pPr>
            <a:r>
              <a:rPr lang="en-AU" sz="2200" dirty="0" smtClean="0">
                <a:solidFill>
                  <a:schemeClr val="bg1"/>
                </a:solidFill>
                <a:effectLst/>
                <a:latin typeface="+mn-lt"/>
                <a:ea typeface="+mn-ea"/>
                <a:cs typeface="+mn-cs"/>
              </a:rPr>
              <a:t>National Coordination to show that the Australian marine community is doing as much as it can with the resources available</a:t>
            </a:r>
          </a:p>
          <a:p>
            <a:pPr marL="790575" lvl="1" indent="-342900">
              <a:buFont typeface="Arial" panose="020B0604020202020204" pitchFamily="34" charset="0"/>
              <a:buChar char="•"/>
            </a:pPr>
            <a:r>
              <a:rPr lang="en-US" sz="2000" dirty="0"/>
              <a:t>Draw on existing agency strengths</a:t>
            </a:r>
          </a:p>
          <a:p>
            <a:pPr marL="790575" lvl="1" indent="-342900">
              <a:buFont typeface="Arial" panose="020B0604020202020204" pitchFamily="34" charset="0"/>
              <a:buChar char="•"/>
            </a:pPr>
            <a:r>
              <a:rPr lang="en-US" sz="2000" dirty="0"/>
              <a:t>Collect data once and use many times</a:t>
            </a:r>
          </a:p>
          <a:p>
            <a:pPr marL="790575" lvl="1" indent="-342900">
              <a:buFont typeface="Arial" panose="020B0604020202020204" pitchFamily="34" charset="0"/>
              <a:buChar char="•"/>
            </a:pPr>
            <a:r>
              <a:rPr lang="en-US" sz="2000" dirty="0"/>
              <a:t>Make better use of the data we already </a:t>
            </a:r>
            <a:r>
              <a:rPr lang="en-US" sz="2000" dirty="0" smtClean="0"/>
              <a:t>have</a:t>
            </a:r>
          </a:p>
          <a:p>
            <a:pPr marL="790575" lvl="1" indent="-342900">
              <a:buFont typeface="Arial" panose="020B0604020202020204" pitchFamily="34" charset="0"/>
              <a:buChar char="•"/>
            </a:pPr>
            <a:r>
              <a:rPr lang="en-US" sz="2000" dirty="0" smtClean="0"/>
              <a:t>Make better use of the resources we already have</a:t>
            </a:r>
            <a:endParaRPr lang="en-US" sz="2000" dirty="0"/>
          </a:p>
          <a:p>
            <a:pPr marL="342900" indent="-342900">
              <a:buFont typeface="Arial" panose="020B0604020202020204" pitchFamily="34" charset="0"/>
              <a:buChar char="•"/>
            </a:pPr>
            <a:r>
              <a:rPr lang="en-AU" dirty="0" smtClean="0"/>
              <a:t>Establish standard processes and distribution technologies to ensure easy access to trustworthy data</a:t>
            </a:r>
          </a:p>
          <a:p>
            <a:pPr marL="342900" indent="-342900">
              <a:buFont typeface="Arial" panose="020B0604020202020204" pitchFamily="34" charset="0"/>
              <a:buChar char="•"/>
            </a:pPr>
            <a:r>
              <a:rPr lang="en-AU" dirty="0" smtClean="0"/>
              <a:t>Collaborate to drive a National Mapping agenda</a:t>
            </a:r>
            <a:endParaRPr lang="en-AU" dirty="0"/>
          </a:p>
          <a:p>
            <a:pPr rtl="0" fontAlgn="base"/>
            <a:endParaRPr lang="en-AU" dirty="0" smtClean="0">
              <a:effectLst/>
            </a:endParaRPr>
          </a:p>
        </p:txBody>
      </p:sp>
    </p:spTree>
    <p:extLst>
      <p:ext uri="{BB962C8B-B14F-4D97-AF65-F5344CB8AC3E}">
        <p14:creationId xmlns:p14="http://schemas.microsoft.com/office/powerpoint/2010/main" val="26272780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Progress</a:t>
            </a:r>
            <a:endParaRPr lang="en-AU"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AU" dirty="0" smtClean="0"/>
              <a:t>National Bathymetry priorities workshop</a:t>
            </a:r>
          </a:p>
          <a:p>
            <a:pPr marL="342900" indent="-342900">
              <a:buFont typeface="Arial" panose="020B0604020202020204" pitchFamily="34" charset="0"/>
              <a:buChar char="•"/>
            </a:pPr>
            <a:r>
              <a:rPr lang="en-AU" dirty="0" smtClean="0"/>
              <a:t>National Acoustics Network</a:t>
            </a:r>
          </a:p>
          <a:p>
            <a:pPr marL="342900" indent="-342900">
              <a:buFont typeface="Arial" panose="020B0604020202020204" pitchFamily="34" charset="0"/>
              <a:buChar char="•"/>
            </a:pPr>
            <a:r>
              <a:rPr lang="en-AU" dirty="0" smtClean="0"/>
              <a:t>Restructure and redevelopment of GA data management pipelines and infrastructure</a:t>
            </a:r>
            <a:endParaRPr lang="en-AU" dirty="0"/>
          </a:p>
        </p:txBody>
      </p:sp>
      <p:sp>
        <p:nvSpPr>
          <p:cNvPr id="4" name="Footer Placeholder 3"/>
          <p:cNvSpPr>
            <a:spLocks noGrp="1"/>
          </p:cNvSpPr>
          <p:nvPr>
            <p:ph type="ftr" sz="quarter" idx="10"/>
          </p:nvPr>
        </p:nvSpPr>
        <p:spPr/>
        <p:txBody>
          <a:bodyPr/>
          <a:lstStyle/>
          <a:p>
            <a:endParaRPr lang="en-AU" dirty="0"/>
          </a:p>
        </p:txBody>
      </p:sp>
    </p:spTree>
    <p:extLst>
      <p:ext uri="{BB962C8B-B14F-4D97-AF65-F5344CB8AC3E}">
        <p14:creationId xmlns:p14="http://schemas.microsoft.com/office/powerpoint/2010/main" val="4116910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a:xfrm>
            <a:off x="457200" y="311944"/>
            <a:ext cx="8229600" cy="492443"/>
          </a:xfrm>
        </p:spPr>
        <p:txBody>
          <a:bodyPr/>
          <a:lstStyle/>
          <a:p>
            <a:r>
              <a:rPr lang="en-US" dirty="0" smtClean="0"/>
              <a:t>National Bathymetry Priorities Workshop </a:t>
            </a:r>
            <a:r>
              <a:rPr lang="en-US" sz="1500" dirty="0" smtClean="0"/>
              <a:t>(October 2016)</a:t>
            </a:r>
            <a:endParaRPr lang="en-US" sz="1500" dirty="0"/>
          </a:p>
        </p:txBody>
      </p:sp>
      <p:sp>
        <p:nvSpPr>
          <p:cNvPr id="595971" name="Rectangle 3"/>
          <p:cNvSpPr>
            <a:spLocks noGrp="1" noChangeArrowheads="1"/>
          </p:cNvSpPr>
          <p:nvPr>
            <p:ph type="body" idx="1"/>
          </p:nvPr>
        </p:nvSpPr>
        <p:spPr>
          <a:xfrm>
            <a:off x="457200" y="735807"/>
            <a:ext cx="8507288" cy="3942160"/>
          </a:xfrm>
        </p:spPr>
        <p:txBody>
          <a:bodyPr/>
          <a:lstStyle/>
          <a:p>
            <a:pPr marL="285750" indent="-285750">
              <a:buFont typeface="Arial" panose="020B0604020202020204" pitchFamily="34" charset="0"/>
              <a:buChar char="•"/>
            </a:pPr>
            <a:r>
              <a:rPr lang="en-US" dirty="0" smtClean="0"/>
              <a:t>Attendees from State and </a:t>
            </a:r>
            <a:r>
              <a:rPr lang="en-US" dirty="0"/>
              <a:t>C</a:t>
            </a:r>
            <a:r>
              <a:rPr lang="en-US" dirty="0" smtClean="0"/>
              <a:t>ommonwealth agencies</a:t>
            </a:r>
          </a:p>
          <a:p>
            <a:pPr marL="285750" indent="-285750">
              <a:buFont typeface="Arial" panose="020B0604020202020204" pitchFamily="34" charset="0"/>
              <a:buChar char="•"/>
            </a:pPr>
            <a:r>
              <a:rPr lang="en-US" dirty="0" smtClean="0"/>
              <a:t>Agreement to improve coordination of bathymetry acquisition</a:t>
            </a:r>
          </a:p>
          <a:p>
            <a:pPr lvl="1" hangingPunct="0"/>
            <a:r>
              <a:rPr lang="en-AU" sz="2000" dirty="0"/>
              <a:t>Inform the allocation of resources for bathymetric data collection</a:t>
            </a:r>
          </a:p>
          <a:p>
            <a:pPr lvl="1" hangingPunct="0"/>
            <a:r>
              <a:rPr lang="en-AU" sz="2000" dirty="0"/>
              <a:t>Increase coordination </a:t>
            </a:r>
            <a:r>
              <a:rPr lang="en-AU" sz="2000" dirty="0" smtClean="0"/>
              <a:t>&amp; avoid </a:t>
            </a:r>
            <a:r>
              <a:rPr lang="en-AU" sz="2000" dirty="0"/>
              <a:t>duplication of survey effort</a:t>
            </a:r>
          </a:p>
          <a:p>
            <a:pPr lvl="1" hangingPunct="0"/>
            <a:r>
              <a:rPr lang="en-AU" sz="2000" dirty="0"/>
              <a:t>Monitor progress of a national coverage of marine datasets such as bathymetric data, and be able to accurately communicate progress at a national level</a:t>
            </a:r>
          </a:p>
          <a:p>
            <a:pPr lvl="1" hangingPunct="0"/>
            <a:r>
              <a:rPr lang="en-AU" sz="2000" dirty="0"/>
              <a:t>Build industry capability (e.g., skills and standards) for data capture according to required </a:t>
            </a:r>
            <a:r>
              <a:rPr lang="en-AU" sz="2000" dirty="0" smtClean="0"/>
              <a:t>standards</a:t>
            </a:r>
            <a:endParaRPr lang="en-AU" sz="2000" dirty="0"/>
          </a:p>
        </p:txBody>
      </p:sp>
      <p:sp>
        <p:nvSpPr>
          <p:cNvPr id="2" name="Rectangle 1"/>
          <p:cNvSpPr/>
          <p:nvPr/>
        </p:nvSpPr>
        <p:spPr>
          <a:xfrm>
            <a:off x="1907704" y="4331880"/>
            <a:ext cx="6336704" cy="400110"/>
          </a:xfrm>
          <a:prstGeom prst="rect">
            <a:avLst/>
          </a:prstGeom>
        </p:spPr>
        <p:txBody>
          <a:bodyPr wrap="square">
            <a:spAutoFit/>
          </a:bodyPr>
          <a:lstStyle/>
          <a:p>
            <a:r>
              <a:rPr lang="en-AU" sz="2000" b="1" dirty="0">
                <a:solidFill>
                  <a:srgbClr val="FCFEAC"/>
                </a:solidFill>
              </a:rPr>
              <a:t>D</a:t>
            </a:r>
            <a:r>
              <a:rPr lang="en-AU" sz="2000" b="1" dirty="0" smtClean="0">
                <a:solidFill>
                  <a:srgbClr val="FCFEAC"/>
                </a:solidFill>
              </a:rPr>
              <a:t>o </a:t>
            </a:r>
            <a:r>
              <a:rPr lang="en-AU" sz="2000" b="1" dirty="0">
                <a:solidFill>
                  <a:srgbClr val="FCFEAC"/>
                </a:solidFill>
              </a:rPr>
              <a:t>more with the resources already available </a:t>
            </a:r>
          </a:p>
        </p:txBody>
      </p:sp>
    </p:spTree>
    <p:extLst>
      <p:ext uri="{BB962C8B-B14F-4D97-AF65-F5344CB8AC3E}">
        <p14:creationId xmlns:p14="http://schemas.microsoft.com/office/powerpoint/2010/main" val="29713682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p:txBody>
          <a:bodyPr/>
          <a:lstStyle/>
          <a:p>
            <a:r>
              <a:rPr lang="en-US" dirty="0" smtClean="0"/>
              <a:t>Workshop Outcomes – Action Items</a:t>
            </a:r>
            <a:endParaRPr lang="en-US" dirty="0"/>
          </a:p>
        </p:txBody>
      </p:sp>
      <p:sp>
        <p:nvSpPr>
          <p:cNvPr id="595971" name="Rectangle 3"/>
          <p:cNvSpPr>
            <a:spLocks noGrp="1" noChangeArrowheads="1"/>
          </p:cNvSpPr>
          <p:nvPr>
            <p:ph type="body" idx="1"/>
          </p:nvPr>
        </p:nvSpPr>
        <p:spPr>
          <a:xfrm>
            <a:off x="457200" y="735807"/>
            <a:ext cx="8686800" cy="3942160"/>
          </a:xfrm>
        </p:spPr>
        <p:txBody>
          <a:bodyPr/>
          <a:lstStyle/>
          <a:p>
            <a:pPr marL="342900" indent="-342900">
              <a:buFont typeface="Arial" panose="020B0604020202020204" pitchFamily="34" charset="0"/>
              <a:buChar char="•"/>
            </a:pPr>
            <a:r>
              <a:rPr lang="en-AU" sz="2000" dirty="0" smtClean="0"/>
              <a:t>Create </a:t>
            </a:r>
            <a:r>
              <a:rPr lang="en-AU" sz="2000" dirty="0"/>
              <a:t>a national priority </a:t>
            </a:r>
            <a:r>
              <a:rPr lang="en-AU" sz="2000" dirty="0" smtClean="0"/>
              <a:t>map for bathymetry acquisition (Draft 1 complete)</a:t>
            </a:r>
          </a:p>
          <a:p>
            <a:pPr marL="342900" indent="-342900">
              <a:buFont typeface="Arial" panose="020B0604020202020204" pitchFamily="34" charset="0"/>
              <a:buChar char="•"/>
            </a:pPr>
            <a:r>
              <a:rPr lang="en-AU" sz="2000" dirty="0"/>
              <a:t>Develop a national map of bathymetry coverage</a:t>
            </a:r>
          </a:p>
          <a:p>
            <a:pPr marL="342900" indent="-342900">
              <a:buFont typeface="Arial" panose="020B0604020202020204" pitchFamily="34" charset="0"/>
              <a:buChar char="•"/>
            </a:pPr>
            <a:r>
              <a:rPr lang="en-AU" sz="2000" dirty="0"/>
              <a:t>Develop a national survey register</a:t>
            </a:r>
            <a:endParaRPr lang="en-US" sz="2000" dirty="0"/>
          </a:p>
          <a:p>
            <a:pPr marL="342900" indent="-342900">
              <a:buFont typeface="Arial" panose="020B0604020202020204" pitchFamily="34" charset="0"/>
              <a:buChar char="•"/>
            </a:pPr>
            <a:r>
              <a:rPr lang="en-US" sz="2000" dirty="0"/>
              <a:t>Develop a National Marine capability and capacity </a:t>
            </a:r>
            <a:r>
              <a:rPr lang="en-US" sz="2000" dirty="0" smtClean="0"/>
              <a:t>list</a:t>
            </a:r>
          </a:p>
          <a:p>
            <a:pPr marL="342900" indent="-342900">
              <a:buFont typeface="Arial" panose="020B0604020202020204" pitchFamily="34" charset="0"/>
              <a:buChar char="•"/>
            </a:pPr>
            <a:r>
              <a:rPr lang="en-AU" sz="2000" dirty="0"/>
              <a:t>Develop SOP’s for </a:t>
            </a:r>
            <a:r>
              <a:rPr lang="en-AU" sz="2000" dirty="0" smtClean="0"/>
              <a:t>bathymetry, backscatter </a:t>
            </a:r>
            <a:r>
              <a:rPr lang="en-AU" sz="2000" dirty="0"/>
              <a:t>and water column data</a:t>
            </a:r>
            <a:r>
              <a:rPr lang="en-AU" sz="2000" dirty="0" smtClean="0"/>
              <a:t> </a:t>
            </a:r>
            <a:r>
              <a:rPr lang="en-AU" sz="2000" dirty="0"/>
              <a:t>acquisition </a:t>
            </a:r>
            <a:r>
              <a:rPr lang="en-AU" sz="2000" dirty="0" smtClean="0"/>
              <a:t>that align with the </a:t>
            </a:r>
            <a:r>
              <a:rPr lang="en-AU" sz="2000" dirty="0" err="1" smtClean="0"/>
              <a:t>AHO’s</a:t>
            </a:r>
            <a:r>
              <a:rPr lang="en-AU" sz="2000" dirty="0" smtClean="0"/>
              <a:t>, with </a:t>
            </a:r>
            <a:r>
              <a:rPr lang="en-AU" sz="2000" dirty="0"/>
              <a:t>flexibility for different requirements</a:t>
            </a:r>
          </a:p>
          <a:p>
            <a:pPr marL="342900" indent="-342900">
              <a:buFont typeface="Arial" panose="020B0604020202020204" pitchFamily="34" charset="0"/>
              <a:buChar char="•"/>
            </a:pPr>
            <a:r>
              <a:rPr lang="en-AU" sz="2000" dirty="0" smtClean="0"/>
              <a:t>Form </a:t>
            </a:r>
            <a:r>
              <a:rPr lang="en-AU" sz="2000" dirty="0"/>
              <a:t>a working group to create a plan for optimal management of bathymetry </a:t>
            </a:r>
            <a:r>
              <a:rPr lang="en-AU" sz="2000" dirty="0" smtClean="0"/>
              <a:t>data</a:t>
            </a:r>
            <a:endParaRPr lang="en-US" sz="2000" dirty="0"/>
          </a:p>
          <a:p>
            <a:pPr marL="342900" indent="-342900">
              <a:buFont typeface="Arial" panose="020B0604020202020204" pitchFamily="34" charset="0"/>
              <a:buChar char="•"/>
            </a:pPr>
            <a:endParaRPr lang="en-AU" sz="2000" dirty="0" smtClean="0"/>
          </a:p>
        </p:txBody>
      </p:sp>
    </p:spTree>
    <p:extLst>
      <p:ext uri="{BB962C8B-B14F-4D97-AF65-F5344CB8AC3E}">
        <p14:creationId xmlns:p14="http://schemas.microsoft.com/office/powerpoint/2010/main" val="1692188545"/>
      </p:ext>
    </p:extLst>
  </p:cSld>
  <p:clrMapOvr>
    <a:masterClrMapping/>
  </p:clrMapOvr>
  <p:timing>
    <p:tnLst>
      <p:par>
        <p:cTn id="1" dur="indefinite" restart="never" nodeType="tmRoot"/>
      </p:par>
    </p:tnLst>
  </p:timing>
</p:sld>
</file>

<file path=ppt/theme/theme1.xml><?xml version="1.0" encoding="utf-8"?>
<a:theme xmlns:a="http://schemas.openxmlformats.org/drawingml/2006/main" name="GA Blue 4x3">
  <a:themeElements>
    <a:clrScheme name="GA Conclusion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A Conclusion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GA Conclusion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 Conclusion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 Conclusion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 Conclusion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 Conclusion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 Conclusion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 Conclusion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 Conclusion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 Conclusion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 Conclusion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 Conclusion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 Conclusion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A Blue Pages">
  <a:themeElements>
    <a:clrScheme name="GA Blue Pages 13">
      <a:dk1>
        <a:srgbClr val="4D4D4F"/>
      </a:dk1>
      <a:lt1>
        <a:srgbClr val="FFFFFF"/>
      </a:lt1>
      <a:dk2>
        <a:srgbClr val="267485"/>
      </a:dk2>
      <a:lt2>
        <a:srgbClr val="808080"/>
      </a:lt2>
      <a:accent1>
        <a:srgbClr val="A0D7E4"/>
      </a:accent1>
      <a:accent2>
        <a:srgbClr val="333399"/>
      </a:accent2>
      <a:accent3>
        <a:srgbClr val="FFFFFF"/>
      </a:accent3>
      <a:accent4>
        <a:srgbClr val="404042"/>
      </a:accent4>
      <a:accent5>
        <a:srgbClr val="CDE8EF"/>
      </a:accent5>
      <a:accent6>
        <a:srgbClr val="2D2D8A"/>
      </a:accent6>
      <a:hlink>
        <a:srgbClr val="0000FF"/>
      </a:hlink>
      <a:folHlink>
        <a:srgbClr val="99CC00"/>
      </a:folHlink>
    </a:clrScheme>
    <a:fontScheme name="GA Blue Pag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GA Blue Pag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 Blue Pag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 Blue Pag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 Blue Pag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 Blue Pag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 Blue Pag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 Blue Pag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 Blue Pag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 Blue Pag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 Blue Pag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 Blue Pag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 Blue Pag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A Blue Pages 13">
        <a:dk1>
          <a:srgbClr val="4D4D4F"/>
        </a:dk1>
        <a:lt1>
          <a:srgbClr val="FFFFFF"/>
        </a:lt1>
        <a:dk2>
          <a:srgbClr val="267485"/>
        </a:dk2>
        <a:lt2>
          <a:srgbClr val="808080"/>
        </a:lt2>
        <a:accent1>
          <a:srgbClr val="A0D7E4"/>
        </a:accent1>
        <a:accent2>
          <a:srgbClr val="333399"/>
        </a:accent2>
        <a:accent3>
          <a:srgbClr val="FFFFFF"/>
        </a:accent3>
        <a:accent4>
          <a:srgbClr val="404042"/>
        </a:accent4>
        <a:accent5>
          <a:srgbClr val="CDE8EF"/>
        </a:accent5>
        <a:accent6>
          <a:srgbClr val="2D2D8A"/>
        </a:accent6>
        <a:hlink>
          <a:srgbClr val="0000FF"/>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GA Internal Title Slide">
  <a:themeElements>
    <a:clrScheme name="GA Internal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A Internal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GA Internal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 Internal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 Internal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 Internal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 Internal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 Internal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 Internal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 Internal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 Internal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 Internal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 Internal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 Internal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 Blue 4x3</Template>
  <TotalTime>742</TotalTime>
  <Words>1240</Words>
  <Application>Microsoft Office PowerPoint</Application>
  <PresentationFormat>On-screen Show (16:9)</PresentationFormat>
  <Paragraphs>179</Paragraphs>
  <Slides>22</Slides>
  <Notes>0</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GA Blue 4x3</vt:lpstr>
      <vt:lpstr>GA Blue Pages</vt:lpstr>
      <vt:lpstr>GA Internal Title Slide</vt:lpstr>
      <vt:lpstr>PowerPoint Presentation</vt:lpstr>
      <vt:lpstr>Benefits</vt:lpstr>
      <vt:lpstr>The Opportunity </vt:lpstr>
      <vt:lpstr>National Bathymetry Coordination</vt:lpstr>
      <vt:lpstr>Developing the concept</vt:lpstr>
      <vt:lpstr>Broad Roadmap</vt:lpstr>
      <vt:lpstr>Progress</vt:lpstr>
      <vt:lpstr>National Bathymetry Priorities Workshop (October 2016)</vt:lpstr>
      <vt:lpstr>Workshop Outcomes – Action Items</vt:lpstr>
      <vt:lpstr>Priority Areas Map</vt:lpstr>
      <vt:lpstr>Acoustics Network</vt:lpstr>
      <vt:lpstr>Acoustics Network - Development Meeting (August 2016)</vt:lpstr>
      <vt:lpstr>Activities Within Geoscience Australia ….</vt:lpstr>
      <vt:lpstr>Fundamental Marine Datasets at GA</vt:lpstr>
      <vt:lpstr>Context of current marine data management</vt:lpstr>
      <vt:lpstr>Future steps for GA</vt:lpstr>
      <vt:lpstr>Timeline</vt:lpstr>
      <vt:lpstr>PowerPoint Presentation</vt:lpstr>
      <vt:lpstr>Outcomes</vt:lpstr>
      <vt:lpstr>Next steps</vt:lpstr>
      <vt:lpstr>Relevance for IMOS</vt:lpstr>
      <vt:lpstr>Questions</vt:lpstr>
    </vt:vector>
  </TitlesOfParts>
  <Company>Geoscience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Tanya Whiteway</dc:creator>
  <cp:lastModifiedBy>Tanya Whiteway</cp:lastModifiedBy>
  <cp:revision>46</cp:revision>
  <cp:lastPrinted>2017-01-19T23:29:44Z</cp:lastPrinted>
  <dcterms:created xsi:type="dcterms:W3CDTF">2017-01-18T03:05:50Z</dcterms:created>
  <dcterms:modified xsi:type="dcterms:W3CDTF">2017-02-13T22:04:00Z</dcterms:modified>
</cp:coreProperties>
</file>